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97" r:id="rId3"/>
    <p:sldId id="293" r:id="rId4"/>
    <p:sldId id="418" r:id="rId5"/>
    <p:sldId id="298" r:id="rId6"/>
    <p:sldId id="299" r:id="rId7"/>
    <p:sldId id="300" r:id="rId8"/>
    <p:sldId id="302" r:id="rId9"/>
    <p:sldId id="303" r:id="rId10"/>
    <p:sldId id="304" r:id="rId11"/>
    <p:sldId id="305" r:id="rId12"/>
    <p:sldId id="306" r:id="rId13"/>
    <p:sldId id="307" r:id="rId14"/>
    <p:sldId id="310" r:id="rId15"/>
    <p:sldId id="311" r:id="rId16"/>
    <p:sldId id="312" r:id="rId17"/>
    <p:sldId id="313" r:id="rId18"/>
    <p:sldId id="314" r:id="rId19"/>
    <p:sldId id="315" r:id="rId20"/>
    <p:sldId id="317" r:id="rId21"/>
    <p:sldId id="395" r:id="rId22"/>
    <p:sldId id="396" r:id="rId23"/>
    <p:sldId id="367" r:id="rId24"/>
    <p:sldId id="419" r:id="rId25"/>
    <p:sldId id="420" r:id="rId26"/>
    <p:sldId id="421" r:id="rId27"/>
    <p:sldId id="331" r:id="rId28"/>
    <p:sldId id="369" r:id="rId29"/>
    <p:sldId id="370" r:id="rId30"/>
    <p:sldId id="373" r:id="rId31"/>
    <p:sldId id="394" r:id="rId32"/>
    <p:sldId id="386" r:id="rId33"/>
    <p:sldId id="365" r:id="rId34"/>
    <p:sldId id="353" r:id="rId35"/>
    <p:sldId id="354" r:id="rId36"/>
    <p:sldId id="355" r:id="rId37"/>
    <p:sldId id="422" r:id="rId38"/>
    <p:sldId id="423" r:id="rId39"/>
    <p:sldId id="424" r:id="rId40"/>
    <p:sldId id="425" r:id="rId41"/>
    <p:sldId id="426" r:id="rId42"/>
    <p:sldId id="427" r:id="rId43"/>
    <p:sldId id="335" r:id="rId44"/>
    <p:sldId id="336" r:id="rId45"/>
    <p:sldId id="358" r:id="rId46"/>
    <p:sldId id="360" r:id="rId47"/>
    <p:sldId id="398" r:id="rId48"/>
    <p:sldId id="399" r:id="rId49"/>
    <p:sldId id="401" r:id="rId50"/>
    <p:sldId id="402" r:id="rId51"/>
    <p:sldId id="412" r:id="rId52"/>
    <p:sldId id="404" r:id="rId53"/>
    <p:sldId id="406" r:id="rId54"/>
    <p:sldId id="413" r:id="rId55"/>
    <p:sldId id="337" r:id="rId56"/>
    <p:sldId id="338" r:id="rId57"/>
    <p:sldId id="339" r:id="rId58"/>
    <p:sldId id="340" r:id="rId59"/>
    <p:sldId id="341" r:id="rId60"/>
    <p:sldId id="342" r:id="rId61"/>
    <p:sldId id="343" r:id="rId62"/>
    <p:sldId id="269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61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E770F-D6A4-4A31-BC02-DB1F69A56487}" type="datetimeFigureOut">
              <a:rPr lang="en-IN" smtClean="0"/>
              <a:t>05-07-2017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CDF24-A286-4133-BFDD-A44E910F43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847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5050" cy="34258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67350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7989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 Box 1"/>
          <p:cNvSpPr txBox="1">
            <a:spLocks noChangeArrowheads="1"/>
          </p:cNvSpPr>
          <p:nvPr/>
        </p:nvSpPr>
        <p:spPr bwMode="auto">
          <a:xfrm>
            <a:off x="1004888" y="695325"/>
            <a:ext cx="4837112" cy="341788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076325" y="4094163"/>
            <a:ext cx="4875213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0149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 Box 1"/>
          <p:cNvSpPr txBox="1">
            <a:spLocks noChangeArrowheads="1"/>
          </p:cNvSpPr>
          <p:nvPr/>
        </p:nvSpPr>
        <p:spPr bwMode="auto">
          <a:xfrm>
            <a:off x="1004888" y="695325"/>
            <a:ext cx="4837112" cy="341788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1076325" y="4094163"/>
            <a:ext cx="4875213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4526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1456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8300"/>
            <a:ext cx="22177375" cy="124761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68938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891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8300"/>
            <a:ext cx="22177375" cy="124761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68938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8402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7431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8300"/>
            <a:ext cx="22177375" cy="124761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68938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6214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8300"/>
            <a:ext cx="22177375" cy="124761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68938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9404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89425" y="-11798300"/>
            <a:ext cx="22147213" cy="12458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51475" cy="407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9868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8E4A79-B8DA-4DB1-8407-DE2FE5E1F745}" type="slidenum">
              <a:rPr lang="en-US"/>
              <a:pPr/>
              <a:t>21</a:t>
            </a:fld>
            <a:endParaRPr lang="en-US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04850"/>
            <a:ext cx="61976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99909" y="4413587"/>
            <a:ext cx="6394379" cy="418183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24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1"/>
          <p:cNvSpPr txBox="1">
            <a:spLocks noChangeArrowheads="1"/>
          </p:cNvSpPr>
          <p:nvPr/>
        </p:nvSpPr>
        <p:spPr bwMode="auto">
          <a:xfrm>
            <a:off x="1189038" y="877888"/>
            <a:ext cx="4478337" cy="31654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076325" y="4094163"/>
            <a:ext cx="4875213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1295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4393BA-E8DC-4934-AFB4-702C9EE89587}" type="slidenum">
              <a:rPr lang="en-US" smtClean="0"/>
              <a:pPr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72660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35BDE-9E79-4A78-8E27-C8A0ABE6AC61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8955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ECD840-3103-4CCD-9D71-D834D1997C99}" type="slidenum">
              <a:rPr lang="en-GB"/>
              <a:pPr/>
              <a:t>24</a:t>
            </a:fld>
            <a:endParaRPr lang="en-GB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31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C004B5-FFB5-4589-9B5E-B6BB63CB2B7A}" type="slidenum">
              <a:rPr lang="en-GB"/>
              <a:pPr/>
              <a:t>25</a:t>
            </a:fld>
            <a:endParaRPr lang="en-GB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02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ext Box 1"/>
          <p:cNvSpPr txBox="1">
            <a:spLocks noChangeArrowheads="1"/>
          </p:cNvSpPr>
          <p:nvPr/>
        </p:nvSpPr>
        <p:spPr bwMode="auto">
          <a:xfrm>
            <a:off x="1076325" y="4094163"/>
            <a:ext cx="4873625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333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B7DB94-C014-4238-8AA5-7D3826A77B44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16418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43FB50-5811-4D67-B11C-274898A4F2A1}" type="slidenum">
              <a:rPr lang="en-US" smtClean="0"/>
              <a:pPr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20578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8C52C3-68A5-4FF9-9FA4-982A27C2A56F}" type="slidenum">
              <a:rPr lang="en-US" smtClean="0"/>
              <a:pPr/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53605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fld id="{F6DF730F-152C-41CC-A5F6-A8D532A74EF5}" type="slidenum">
              <a:rPr lang="en-US" sz="1200" strike="noStrike">
                <a:latin typeface="Times New Roman"/>
              </a:rPr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30963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fld id="{D67AFF69-1274-4F74-AA33-10C8540C2E75}" type="slidenum">
              <a:rPr lang="en-US" sz="1200" strike="noStrike">
                <a:latin typeface="Times New Roman"/>
              </a:rPr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9451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1004888" y="695325"/>
            <a:ext cx="4845050" cy="34258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76325" y="4094163"/>
            <a:ext cx="4873625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41731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C4D48F-2123-48D3-855B-5698573BB492}" type="slidenum">
              <a:rPr lang="en-US">
                <a:latin typeface="Calibri" panose="020F0502020204030204" pitchFamily="34" charset="0"/>
              </a:rPr>
              <a:pPr eaLnBrk="1" hangingPunct="1"/>
              <a:t>45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310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6DD397-1797-4445-BD23-ACAE66F04523}" type="slidenum">
              <a:rPr lang="en-US"/>
              <a:pPr eaLnBrk="1" hangingPunct="1"/>
              <a:t>46</a:t>
            </a:fld>
            <a:endParaRPr lang="en-US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331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ext Box 1"/>
          <p:cNvSpPr txBox="1">
            <a:spLocks noChangeArrowheads="1"/>
          </p:cNvSpPr>
          <p:nvPr/>
        </p:nvSpPr>
        <p:spPr bwMode="auto">
          <a:xfrm>
            <a:off x="1076325" y="4094163"/>
            <a:ext cx="4873625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17119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 Box 1"/>
          <p:cNvSpPr txBox="1">
            <a:spLocks noChangeArrowheads="1"/>
          </p:cNvSpPr>
          <p:nvPr/>
        </p:nvSpPr>
        <p:spPr bwMode="auto">
          <a:xfrm>
            <a:off x="1076325" y="4094163"/>
            <a:ext cx="4873625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05333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50814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62753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624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1004888" y="695325"/>
            <a:ext cx="4845050" cy="34258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076325" y="4094163"/>
            <a:ext cx="4875213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4394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3925" y="860425"/>
            <a:ext cx="5157788" cy="2901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076325" y="4094163"/>
            <a:ext cx="4859338" cy="322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8299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8950" y="-11798300"/>
            <a:ext cx="22191663" cy="12484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9764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3925" y="860425"/>
            <a:ext cx="5157788" cy="2901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1076325" y="4094163"/>
            <a:ext cx="4859338" cy="322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7545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1004888" y="695325"/>
            <a:ext cx="4837112" cy="341788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076325" y="4094163"/>
            <a:ext cx="4875213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4350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 Box 1"/>
          <p:cNvSpPr txBox="1">
            <a:spLocks noChangeArrowheads="1"/>
          </p:cNvSpPr>
          <p:nvPr/>
        </p:nvSpPr>
        <p:spPr bwMode="auto">
          <a:xfrm>
            <a:off x="1004888" y="695325"/>
            <a:ext cx="4837112" cy="341788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1076325" y="4094163"/>
            <a:ext cx="4875213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3018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3368-61DF-400E-B446-64CF066219D8}" type="datetimeFigureOut">
              <a:rPr lang="en-IN" smtClean="0"/>
              <a:t>05-07-2017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26CC-C08D-4C15-8833-E7480BA6C1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032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3368-61DF-400E-B446-64CF066219D8}" type="datetimeFigureOut">
              <a:rPr lang="en-IN" smtClean="0"/>
              <a:t>05-07-2017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26CC-C08D-4C15-8833-E7480BA6C1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449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3368-61DF-400E-B446-64CF066219D8}" type="datetimeFigureOut">
              <a:rPr lang="en-IN" smtClean="0"/>
              <a:t>05-07-2017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26CC-C08D-4C15-8833-E7480BA6C1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925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3368-61DF-400E-B446-64CF066219D8}" type="datetimeFigureOut">
              <a:rPr lang="en-IN" smtClean="0"/>
              <a:t>05-07-2017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26CC-C08D-4C15-8833-E7480BA6C1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568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3368-61DF-400E-B446-64CF066219D8}" type="datetimeFigureOut">
              <a:rPr lang="en-IN" smtClean="0"/>
              <a:t>05-07-2017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26CC-C08D-4C15-8833-E7480BA6C1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7425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3368-61DF-400E-B446-64CF066219D8}" type="datetimeFigureOut">
              <a:rPr lang="en-IN" smtClean="0"/>
              <a:t>05-07-2017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26CC-C08D-4C15-8833-E7480BA6C1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6422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3368-61DF-400E-B446-64CF066219D8}" type="datetimeFigureOut">
              <a:rPr lang="en-IN" smtClean="0"/>
              <a:t>05-07-2017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26CC-C08D-4C15-8833-E7480BA6C1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745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3368-61DF-400E-B446-64CF066219D8}" type="datetimeFigureOut">
              <a:rPr lang="en-IN" smtClean="0"/>
              <a:t>05-07-2017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26CC-C08D-4C15-8833-E7480BA6C1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7641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3368-61DF-400E-B446-64CF066219D8}" type="datetimeFigureOut">
              <a:rPr lang="en-IN" smtClean="0"/>
              <a:t>05-07-2017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26CC-C08D-4C15-8833-E7480BA6C1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001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3368-61DF-400E-B446-64CF066219D8}" type="datetimeFigureOut">
              <a:rPr lang="en-IN" smtClean="0"/>
              <a:t>05-07-2017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26CC-C08D-4C15-8833-E7480BA6C1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9484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3368-61DF-400E-B446-64CF066219D8}" type="datetimeFigureOut">
              <a:rPr lang="en-IN" smtClean="0"/>
              <a:t>05-07-2017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26CC-C08D-4C15-8833-E7480BA6C1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5344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13368-61DF-400E-B446-64CF066219D8}" type="datetimeFigureOut">
              <a:rPr lang="en-IN" smtClean="0"/>
              <a:t>05-07-2017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D26CC-C08D-4C15-8833-E7480BA6C1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785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3509" y="1122363"/>
            <a:ext cx="10668000" cy="2387600"/>
          </a:xfrm>
        </p:spPr>
        <p:txBody>
          <a:bodyPr>
            <a:normAutofit/>
          </a:bodyPr>
          <a:lstStyle/>
          <a:p>
            <a:r>
              <a:rPr lang="en-IN" b="1" dirty="0"/>
              <a:t>The 3.6m </a:t>
            </a:r>
            <a:r>
              <a:rPr lang="en-IN" b="1" dirty="0" err="1"/>
              <a:t>Devasthal</a:t>
            </a:r>
            <a:r>
              <a:rPr lang="en-IN" b="1" dirty="0"/>
              <a:t> optical </a:t>
            </a:r>
            <a:r>
              <a:rPr lang="en-IN" b="1" dirty="0" smtClean="0"/>
              <a:t>Telescope </a:t>
            </a:r>
            <a:r>
              <a:rPr lang="en-IN" b="1" dirty="0"/>
              <a:t>and optical transients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9758" y="4060409"/>
            <a:ext cx="9144000" cy="1655762"/>
          </a:xfrm>
        </p:spPr>
        <p:txBody>
          <a:bodyPr>
            <a:noAutofit/>
          </a:bodyPr>
          <a:lstStyle/>
          <a:p>
            <a:r>
              <a:rPr lang="en-IN" sz="3200" b="1" dirty="0" smtClean="0">
                <a:solidFill>
                  <a:srgbClr val="C00000"/>
                </a:solidFill>
              </a:rPr>
              <a:t>S. B.  Pandey</a:t>
            </a:r>
            <a:endParaRPr lang="en-IN" sz="3200" b="1" dirty="0">
              <a:solidFill>
                <a:srgbClr val="C00000"/>
              </a:solidFill>
            </a:endParaRPr>
          </a:p>
          <a:p>
            <a:r>
              <a:rPr lang="en-IN" sz="3200" b="1" dirty="0" smtClean="0">
                <a:solidFill>
                  <a:srgbClr val="C00000"/>
                </a:solidFill>
              </a:rPr>
              <a:t>ARIES, </a:t>
            </a:r>
            <a:r>
              <a:rPr lang="en-IN" sz="3200" b="1" dirty="0" err="1" smtClean="0">
                <a:solidFill>
                  <a:srgbClr val="C00000"/>
                </a:solidFill>
              </a:rPr>
              <a:t>Nainital</a:t>
            </a:r>
            <a:r>
              <a:rPr lang="en-IN" sz="3200" b="1" dirty="0" smtClean="0">
                <a:solidFill>
                  <a:srgbClr val="C00000"/>
                </a:solidFill>
              </a:rPr>
              <a:t>, India</a:t>
            </a:r>
            <a:endParaRPr lang="en-IN" sz="3200" b="1" dirty="0" smtClean="0">
              <a:solidFill>
                <a:srgbClr val="C00000"/>
              </a:solidFill>
            </a:endParaRPr>
          </a:p>
          <a:p>
            <a:endParaRPr lang="en-IN" sz="3200" b="1" dirty="0" smtClean="0">
              <a:solidFill>
                <a:srgbClr val="C00000"/>
              </a:solidFill>
            </a:endParaRPr>
          </a:p>
          <a:p>
            <a:r>
              <a:rPr lang="en-IN" sz="2000" b="1" dirty="0"/>
              <a:t>SN 1987A, Quark Phase Transition in Compact Objects </a:t>
            </a:r>
            <a:br>
              <a:rPr lang="en-IN" sz="2000" b="1" dirty="0"/>
            </a:br>
            <a:r>
              <a:rPr lang="en-IN" sz="2000" b="1" dirty="0"/>
              <a:t>and </a:t>
            </a:r>
            <a:r>
              <a:rPr lang="en-IN" sz="2000" b="1" dirty="0" smtClean="0"/>
              <a:t>Multi-messenger Astronomy, 02-08 July, 2017</a:t>
            </a:r>
            <a:endParaRPr lang="en-IN" sz="2000" b="1" dirty="0"/>
          </a:p>
          <a:p>
            <a:endParaRPr lang="en-IN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2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3660590" y="371759"/>
            <a:ext cx="4626331" cy="58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532" b="1" dirty="0">
                <a:solidFill>
                  <a:srgbClr val="0066CC"/>
                </a:solidFill>
                <a:latin typeface="Arial" panose="020B0604020202020204" pitchFamily="34" charset="0"/>
              </a:rPr>
              <a:t>Primary Mirror Active supports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00" y="1536157"/>
            <a:ext cx="5807475" cy="435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53792" y="2235730"/>
            <a:ext cx="4072203" cy="311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2400" dirty="0"/>
              <a:t>69 axial actuators</a:t>
            </a:r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2400" dirty="0"/>
              <a:t>       (active push only)</a:t>
            </a:r>
            <a:r>
              <a:rPr lang="ar-SA" sz="2400" dirty="0">
                <a:cs typeface="Arial" panose="020B0604020202020204" pitchFamily="34" charset="0"/>
              </a:rPr>
              <a:t>‏</a:t>
            </a:r>
            <a:endParaRPr lang="en-GB" sz="2400" dirty="0"/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2400" dirty="0"/>
              <a:t>     - 7 nm Resolution</a:t>
            </a:r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2400" dirty="0"/>
              <a:t>     - 0.2 N accuracy</a:t>
            </a:r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2400" dirty="0"/>
              <a:t>     - 10-1000 N range</a:t>
            </a:r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2400" dirty="0"/>
              <a:t>     - 1.5 W/actuator</a:t>
            </a:r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2400" dirty="0"/>
              <a:t> </a:t>
            </a:r>
          </a:p>
          <a:p>
            <a:pPr eaLnBrk="1">
              <a:buClrTx/>
              <a:buFontTx/>
              <a:buNone/>
            </a:pPr>
            <a:r>
              <a:rPr lang="en-GB" sz="2400" dirty="0"/>
              <a:t>24 lateral  supports</a:t>
            </a:r>
          </a:p>
          <a:p>
            <a:pPr eaLnBrk="1">
              <a:buClrTx/>
              <a:buFontTx/>
              <a:buNone/>
            </a:pPr>
            <a:r>
              <a:rPr lang="en-GB" sz="2400" dirty="0"/>
              <a:t>       (passive static)</a:t>
            </a:r>
            <a:r>
              <a:rPr lang="ar-SA" sz="2400" dirty="0">
                <a:cs typeface="Arial" panose="020B0604020202020204" pitchFamily="34" charset="0"/>
              </a:rPr>
              <a:t>‏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57440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2353294" y="86949"/>
            <a:ext cx="7747765" cy="58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532" b="1" dirty="0">
                <a:solidFill>
                  <a:srgbClr val="808080"/>
                </a:solidFill>
                <a:latin typeface="Arial" panose="020B0604020202020204" pitchFamily="34" charset="0"/>
              </a:rPr>
              <a:t>      </a:t>
            </a:r>
            <a:r>
              <a:rPr lang="en-GB" sz="2532" b="1" dirty="0">
                <a:solidFill>
                  <a:srgbClr val="0066CC"/>
                </a:solidFill>
                <a:latin typeface="Arial" panose="020B0604020202020204" pitchFamily="34" charset="0"/>
              </a:rPr>
              <a:t>Secondary Mirror Hexapod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56" y="801135"/>
            <a:ext cx="6596548" cy="559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7425" y="2638037"/>
            <a:ext cx="4880841" cy="263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2400" dirty="0"/>
              <a:t>Six -degrees of freedom</a:t>
            </a:r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2400" dirty="0" err="1"/>
              <a:t>Tx</a:t>
            </a:r>
            <a:r>
              <a:rPr lang="en-GB" sz="2400" dirty="0"/>
              <a:t>, Ty, </a:t>
            </a:r>
            <a:r>
              <a:rPr lang="en-GB" sz="2400" dirty="0" err="1"/>
              <a:t>Tz</a:t>
            </a:r>
            <a:r>
              <a:rPr lang="en-GB" sz="2400" dirty="0"/>
              <a:t>; Rx, </a:t>
            </a:r>
            <a:r>
              <a:rPr lang="en-GB" sz="2400" dirty="0" err="1"/>
              <a:t>Ry</a:t>
            </a:r>
            <a:r>
              <a:rPr lang="en-GB" sz="2400" dirty="0"/>
              <a:t>, </a:t>
            </a:r>
            <a:r>
              <a:rPr lang="en-GB" sz="2400" dirty="0" err="1"/>
              <a:t>Rz</a:t>
            </a:r>
            <a:endParaRPr lang="en-GB" sz="2400" dirty="0"/>
          </a:p>
          <a:p>
            <a:pPr eaLnBrk="1">
              <a:lnSpc>
                <a:spcPct val="93000"/>
              </a:lnSpc>
              <a:buClrTx/>
              <a:buFontTx/>
              <a:buNone/>
            </a:pPr>
            <a:endParaRPr lang="en-GB" sz="2400" dirty="0"/>
          </a:p>
          <a:p>
            <a:pPr eaLnBrk="1">
              <a:lnSpc>
                <a:spcPct val="93000"/>
              </a:lnSpc>
              <a:buClrTx/>
              <a:buFontTx/>
              <a:buNone/>
            </a:pPr>
            <a:endParaRPr lang="en-GB" sz="2400" dirty="0"/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2400" b="1" dirty="0"/>
              <a:t>Focus (</a:t>
            </a:r>
            <a:r>
              <a:rPr lang="en-GB" sz="2400" b="1" dirty="0" err="1"/>
              <a:t>Tz</a:t>
            </a:r>
            <a:r>
              <a:rPr lang="en-GB" sz="2400" b="1" dirty="0"/>
              <a:t>)</a:t>
            </a:r>
            <a:r>
              <a:rPr lang="en-GB" sz="2400" dirty="0"/>
              <a:t> – 1 </a:t>
            </a:r>
            <a:r>
              <a:rPr lang="en-GB" sz="2400" dirty="0" err="1">
                <a:latin typeface="DejaVu Sans" charset="0"/>
                <a:ea typeface="DejaVu Sans" charset="0"/>
                <a:cs typeface="DejaVu Sans" charset="0"/>
              </a:rPr>
              <a:t>μ</a:t>
            </a:r>
            <a:r>
              <a:rPr lang="en-GB" sz="2400" dirty="0" err="1">
                <a:latin typeface="Times New Roman" panose="02020603050405020304" pitchFamily="18" charset="0"/>
                <a:ea typeface="DejaVu Sans" charset="0"/>
                <a:cs typeface="DejaVu Sans" charset="0"/>
              </a:rPr>
              <a:t>m</a:t>
            </a:r>
            <a:endParaRPr lang="en-GB" sz="2400" dirty="0"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  <a:p>
            <a:pPr eaLnBrk="1">
              <a:lnSpc>
                <a:spcPct val="93000"/>
              </a:lnSpc>
              <a:buClrTx/>
              <a:buFontTx/>
              <a:buNone/>
            </a:pPr>
            <a:endParaRPr lang="en-GB" sz="2400" dirty="0"/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2400" b="1" dirty="0" err="1"/>
              <a:t>Centering</a:t>
            </a:r>
            <a:r>
              <a:rPr lang="en-GB" sz="2400" b="1" dirty="0"/>
              <a:t> (</a:t>
            </a:r>
            <a:r>
              <a:rPr lang="en-GB" sz="2400" b="1" dirty="0" err="1"/>
              <a:t>Tx,Ty</a:t>
            </a:r>
            <a:r>
              <a:rPr lang="en-GB" sz="2400" b="1" dirty="0"/>
              <a:t>)</a:t>
            </a:r>
            <a:r>
              <a:rPr lang="en-GB" sz="2400" dirty="0"/>
              <a:t> – 7.5 </a:t>
            </a:r>
            <a:r>
              <a:rPr lang="en-GB" sz="2400" dirty="0" err="1">
                <a:latin typeface="DejaVu Sans" charset="0"/>
                <a:ea typeface="DejaVu Sans" charset="0"/>
                <a:cs typeface="DejaVu Sans" charset="0"/>
              </a:rPr>
              <a:t>μ</a:t>
            </a:r>
            <a:r>
              <a:rPr lang="en-GB" sz="2400" dirty="0" err="1">
                <a:latin typeface="Times New Roman" panose="02020603050405020304" pitchFamily="18" charset="0"/>
                <a:ea typeface="DejaVu Sans" charset="0"/>
                <a:cs typeface="DejaVu Sans" charset="0"/>
              </a:rPr>
              <a:t>m</a:t>
            </a:r>
            <a:endParaRPr lang="en-GB" sz="2400" dirty="0"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  <a:p>
            <a:pPr eaLnBrk="1">
              <a:lnSpc>
                <a:spcPct val="93000"/>
              </a:lnSpc>
              <a:buClrTx/>
              <a:buFontTx/>
              <a:buNone/>
            </a:pPr>
            <a:endParaRPr lang="en-GB" sz="2400" dirty="0"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2400" b="1" dirty="0"/>
              <a:t>Tip/Tilt (</a:t>
            </a:r>
            <a:r>
              <a:rPr lang="en-GB" sz="2400" b="1" dirty="0" err="1"/>
              <a:t>Rx,Ry</a:t>
            </a:r>
            <a:r>
              <a:rPr lang="en-GB" sz="2400" b="1" dirty="0"/>
              <a:t>)</a:t>
            </a:r>
            <a:r>
              <a:rPr lang="en-GB" sz="2400" dirty="0"/>
              <a:t> – 1 </a:t>
            </a:r>
            <a:r>
              <a:rPr lang="en-GB" sz="2400" dirty="0" err="1"/>
              <a:t>arcsec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0842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2229003" y="128790"/>
            <a:ext cx="7672966" cy="129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algn="ctr" eaLnBrk="1">
              <a:lnSpc>
                <a:spcPct val="80000"/>
              </a:lnSpc>
              <a:buClrTx/>
              <a:buFontTx/>
              <a:buNone/>
            </a:pPr>
            <a:r>
              <a:rPr lang="en-GB" sz="2532" b="1" dirty="0">
                <a:solidFill>
                  <a:srgbClr val="808080"/>
                </a:solidFill>
                <a:latin typeface="Arial" panose="020B0604020202020204" pitchFamily="34" charset="0"/>
              </a:rPr>
              <a:t>      </a:t>
            </a:r>
            <a:r>
              <a:rPr lang="en-GB" sz="2813" b="1" dirty="0">
                <a:solidFill>
                  <a:srgbClr val="0066CC"/>
                </a:solidFill>
                <a:latin typeface="Arial" panose="020B0604020202020204" pitchFamily="34" charset="0"/>
              </a:rPr>
              <a:t>Auto-guiding and </a:t>
            </a:r>
            <a:r>
              <a:rPr lang="en-GB" sz="2813" b="1" dirty="0" err="1">
                <a:solidFill>
                  <a:srgbClr val="0066CC"/>
                </a:solidFill>
                <a:latin typeface="Arial" panose="020B0604020202020204" pitchFamily="34" charset="0"/>
              </a:rPr>
              <a:t>wavefront</a:t>
            </a:r>
            <a:r>
              <a:rPr lang="en-GB" sz="2813" b="1" dirty="0">
                <a:solidFill>
                  <a:srgbClr val="0066CC"/>
                </a:solidFill>
                <a:latin typeface="Arial" panose="020B0604020202020204" pitchFamily="34" charset="0"/>
              </a:rPr>
              <a:t> sensor Unit</a:t>
            </a: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5896724" y="1029314"/>
          <a:ext cx="3733217" cy="4353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r:id="rId4" imgW="1713600" imgH="1777680" progId="">
                  <p:embed/>
                </p:oleObj>
              </mc:Choice>
              <mc:Fallback>
                <p:oleObj r:id="rId4" imgW="1713600" imgH="17776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6724" y="1029314"/>
                        <a:ext cx="3733217" cy="4353931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387" y="936654"/>
            <a:ext cx="2476159" cy="485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118852" y="6075409"/>
            <a:ext cx="7898478" cy="48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50000"/>
              </a:lnSpc>
              <a:buClrTx/>
              <a:buFontTx/>
              <a:buNone/>
            </a:pPr>
            <a:r>
              <a:rPr lang="en-GB" sz="2180"/>
              <a:t>Guider : 550-750 nm  ; WFS : 400-550 and 750-900 nm</a:t>
            </a:r>
          </a:p>
        </p:txBody>
      </p:sp>
    </p:spTree>
    <p:extLst>
      <p:ext uri="{BB962C8B-B14F-4D97-AF65-F5344CB8AC3E}">
        <p14:creationId xmlns:p14="http://schemas.microsoft.com/office/powerpoint/2010/main" val="32241210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3182774" y="207650"/>
            <a:ext cx="4996973" cy="58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532" dirty="0">
                <a:solidFill>
                  <a:srgbClr val="808080"/>
                </a:solidFill>
                <a:latin typeface="Arial" panose="020B0604020202020204" pitchFamily="34" charset="0"/>
              </a:rPr>
              <a:t>    </a:t>
            </a:r>
            <a:r>
              <a:rPr lang="en-GB" sz="3094" dirty="0">
                <a:solidFill>
                  <a:srgbClr val="808080"/>
                </a:solidFill>
                <a:latin typeface="Arial" panose="020B0604020202020204" pitchFamily="34" charset="0"/>
              </a:rPr>
              <a:t>  </a:t>
            </a:r>
            <a:r>
              <a:rPr lang="en-GB" sz="3094" b="1" dirty="0">
                <a:solidFill>
                  <a:srgbClr val="0066CC"/>
                </a:solidFill>
                <a:latin typeface="Arial" panose="020B0604020202020204" pitchFamily="34" charset="0"/>
              </a:rPr>
              <a:t>Active optics system</a:t>
            </a: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761606" y="1773948"/>
            <a:ext cx="4915476" cy="40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1969"/>
              <a:t>A low-frequency system that</a:t>
            </a:r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1969"/>
              <a:t>detects and corrects deformations,</a:t>
            </a:r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1969"/>
              <a:t>aberrations or any other phenomena</a:t>
            </a:r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1969"/>
              <a:t>that degrade the image quality.</a:t>
            </a:r>
          </a:p>
          <a:p>
            <a:pPr eaLnBrk="1">
              <a:lnSpc>
                <a:spcPct val="93000"/>
              </a:lnSpc>
              <a:buClrTx/>
              <a:buFontTx/>
              <a:buNone/>
            </a:pPr>
            <a:endParaRPr lang="en-GB" sz="1969"/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1969" b="1"/>
              <a:t>Wave front sensor</a:t>
            </a:r>
          </a:p>
          <a:p>
            <a:pPr eaLnBrk="1">
              <a:lnSpc>
                <a:spcPct val="93000"/>
              </a:lnSpc>
              <a:buClrTx/>
              <a:buFontTx/>
              <a:buNone/>
            </a:pPr>
            <a:endParaRPr lang="en-GB" sz="1969" b="1"/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1969" b="1"/>
              <a:t>M1 support system</a:t>
            </a:r>
          </a:p>
          <a:p>
            <a:pPr eaLnBrk="1">
              <a:lnSpc>
                <a:spcPct val="93000"/>
              </a:lnSpc>
              <a:buClrTx/>
              <a:buFontTx/>
              <a:buNone/>
            </a:pPr>
            <a:endParaRPr lang="en-GB" sz="1969" b="1"/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1969" b="1"/>
              <a:t>M2 hexapod</a:t>
            </a:r>
          </a:p>
          <a:p>
            <a:pPr eaLnBrk="1">
              <a:lnSpc>
                <a:spcPct val="93000"/>
              </a:lnSpc>
              <a:buClrTx/>
              <a:buFontTx/>
              <a:buNone/>
            </a:pPr>
            <a:endParaRPr lang="en-GB" sz="1969" b="1"/>
          </a:p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GB" sz="1969" b="1"/>
              <a:t>Telescope control system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10" y="1408888"/>
            <a:ext cx="3601483" cy="448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3217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274" y="829652"/>
            <a:ext cx="7517726" cy="5913279"/>
          </a:xfrm>
          <a:prstGeom prst="rect">
            <a:avLst/>
          </a:prstGeom>
          <a:noFill/>
          <a:ln w="38160" cap="flat">
            <a:solidFill>
              <a:srgbClr val="000000"/>
            </a:solidFill>
            <a:miter lim="800000"/>
            <a:headEnd/>
            <a:tailEnd/>
          </a:ln>
          <a:effectLst>
            <a:outerShdw dist="37675" dir="2700000" algn="ctr" rotWithShape="0">
              <a:srgbClr val="000000">
                <a:alpha val="4303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462989" y="175274"/>
            <a:ext cx="5262675" cy="59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3094" b="1">
                <a:solidFill>
                  <a:srgbClr val="0066CC"/>
                </a:solidFill>
                <a:latin typeface="Arial" panose="020B0604020202020204" pitchFamily="34" charset="0"/>
              </a:rPr>
              <a:t>As-built Telescope Building </a:t>
            </a:r>
          </a:p>
          <a:p>
            <a:pPr eaLnBrk="1">
              <a:lnSpc>
                <a:spcPct val="80000"/>
              </a:lnSpc>
              <a:buClrTx/>
              <a:buFontTx/>
              <a:buNone/>
            </a:pPr>
            <a:endParaRPr lang="en-GB" sz="3094" b="1">
              <a:solidFill>
                <a:srgbClr val="0066CC"/>
              </a:solidFill>
              <a:latin typeface="Arial" panose="020B0604020202020204" pitchFamily="34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34851" y="1043189"/>
            <a:ext cx="3992449" cy="431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92" tIns="31646" rIns="63292" bIns="31646"/>
          <a:lstStyle>
            <a:lvl1pPr marL="193675" indent="-193675">
              <a:tabLst>
                <a:tab pos="193675" algn="l"/>
                <a:tab pos="650875" algn="l"/>
                <a:tab pos="1108075" algn="l"/>
                <a:tab pos="1565275" algn="l"/>
                <a:tab pos="2022475" algn="l"/>
                <a:tab pos="2479675" algn="l"/>
                <a:tab pos="2936875" algn="l"/>
                <a:tab pos="3394075" algn="l"/>
                <a:tab pos="3851275" algn="l"/>
                <a:tab pos="4308475" algn="l"/>
                <a:tab pos="4765675" algn="l"/>
                <a:tab pos="5222875" algn="l"/>
                <a:tab pos="5680075" algn="l"/>
                <a:tab pos="6137275" algn="l"/>
                <a:tab pos="6594475" algn="l"/>
                <a:tab pos="7051675" algn="l"/>
                <a:tab pos="7508875" algn="l"/>
                <a:tab pos="7966075" algn="l"/>
                <a:tab pos="8423275" algn="l"/>
                <a:tab pos="8880475" algn="l"/>
                <a:tab pos="9337675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193675" algn="l"/>
                <a:tab pos="650875" algn="l"/>
                <a:tab pos="1108075" algn="l"/>
                <a:tab pos="1565275" algn="l"/>
                <a:tab pos="2022475" algn="l"/>
                <a:tab pos="2479675" algn="l"/>
                <a:tab pos="2936875" algn="l"/>
                <a:tab pos="3394075" algn="l"/>
                <a:tab pos="3851275" algn="l"/>
                <a:tab pos="4308475" algn="l"/>
                <a:tab pos="4765675" algn="l"/>
                <a:tab pos="5222875" algn="l"/>
                <a:tab pos="5680075" algn="l"/>
                <a:tab pos="6137275" algn="l"/>
                <a:tab pos="6594475" algn="l"/>
                <a:tab pos="7051675" algn="l"/>
                <a:tab pos="7508875" algn="l"/>
                <a:tab pos="7966075" algn="l"/>
                <a:tab pos="8423275" algn="l"/>
                <a:tab pos="8880475" algn="l"/>
                <a:tab pos="9337675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193675" algn="l"/>
                <a:tab pos="650875" algn="l"/>
                <a:tab pos="1108075" algn="l"/>
                <a:tab pos="1565275" algn="l"/>
                <a:tab pos="2022475" algn="l"/>
                <a:tab pos="2479675" algn="l"/>
                <a:tab pos="2936875" algn="l"/>
                <a:tab pos="3394075" algn="l"/>
                <a:tab pos="3851275" algn="l"/>
                <a:tab pos="4308475" algn="l"/>
                <a:tab pos="4765675" algn="l"/>
                <a:tab pos="5222875" algn="l"/>
                <a:tab pos="5680075" algn="l"/>
                <a:tab pos="6137275" algn="l"/>
                <a:tab pos="6594475" algn="l"/>
                <a:tab pos="7051675" algn="l"/>
                <a:tab pos="7508875" algn="l"/>
                <a:tab pos="7966075" algn="l"/>
                <a:tab pos="8423275" algn="l"/>
                <a:tab pos="8880475" algn="l"/>
                <a:tab pos="9337675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193675" algn="l"/>
                <a:tab pos="650875" algn="l"/>
                <a:tab pos="1108075" algn="l"/>
                <a:tab pos="1565275" algn="l"/>
                <a:tab pos="2022475" algn="l"/>
                <a:tab pos="2479675" algn="l"/>
                <a:tab pos="2936875" algn="l"/>
                <a:tab pos="3394075" algn="l"/>
                <a:tab pos="3851275" algn="l"/>
                <a:tab pos="4308475" algn="l"/>
                <a:tab pos="4765675" algn="l"/>
                <a:tab pos="5222875" algn="l"/>
                <a:tab pos="5680075" algn="l"/>
                <a:tab pos="6137275" algn="l"/>
                <a:tab pos="6594475" algn="l"/>
                <a:tab pos="7051675" algn="l"/>
                <a:tab pos="7508875" algn="l"/>
                <a:tab pos="7966075" algn="l"/>
                <a:tab pos="8423275" algn="l"/>
                <a:tab pos="8880475" algn="l"/>
                <a:tab pos="9337675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193675" algn="l"/>
                <a:tab pos="650875" algn="l"/>
                <a:tab pos="1108075" algn="l"/>
                <a:tab pos="1565275" algn="l"/>
                <a:tab pos="2022475" algn="l"/>
                <a:tab pos="2479675" algn="l"/>
                <a:tab pos="2936875" algn="l"/>
                <a:tab pos="3394075" algn="l"/>
                <a:tab pos="3851275" algn="l"/>
                <a:tab pos="4308475" algn="l"/>
                <a:tab pos="4765675" algn="l"/>
                <a:tab pos="5222875" algn="l"/>
                <a:tab pos="5680075" algn="l"/>
                <a:tab pos="6137275" algn="l"/>
                <a:tab pos="6594475" algn="l"/>
                <a:tab pos="7051675" algn="l"/>
                <a:tab pos="7508875" algn="l"/>
                <a:tab pos="7966075" algn="l"/>
                <a:tab pos="8423275" algn="l"/>
                <a:tab pos="8880475" algn="l"/>
                <a:tab pos="9337675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93675" algn="l"/>
                <a:tab pos="650875" algn="l"/>
                <a:tab pos="1108075" algn="l"/>
                <a:tab pos="1565275" algn="l"/>
                <a:tab pos="2022475" algn="l"/>
                <a:tab pos="2479675" algn="l"/>
                <a:tab pos="2936875" algn="l"/>
                <a:tab pos="3394075" algn="l"/>
                <a:tab pos="3851275" algn="l"/>
                <a:tab pos="4308475" algn="l"/>
                <a:tab pos="4765675" algn="l"/>
                <a:tab pos="5222875" algn="l"/>
                <a:tab pos="5680075" algn="l"/>
                <a:tab pos="6137275" algn="l"/>
                <a:tab pos="6594475" algn="l"/>
                <a:tab pos="7051675" algn="l"/>
                <a:tab pos="7508875" algn="l"/>
                <a:tab pos="7966075" algn="l"/>
                <a:tab pos="8423275" algn="l"/>
                <a:tab pos="8880475" algn="l"/>
                <a:tab pos="9337675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93675" algn="l"/>
                <a:tab pos="650875" algn="l"/>
                <a:tab pos="1108075" algn="l"/>
                <a:tab pos="1565275" algn="l"/>
                <a:tab pos="2022475" algn="l"/>
                <a:tab pos="2479675" algn="l"/>
                <a:tab pos="2936875" algn="l"/>
                <a:tab pos="3394075" algn="l"/>
                <a:tab pos="3851275" algn="l"/>
                <a:tab pos="4308475" algn="l"/>
                <a:tab pos="4765675" algn="l"/>
                <a:tab pos="5222875" algn="l"/>
                <a:tab pos="5680075" algn="l"/>
                <a:tab pos="6137275" algn="l"/>
                <a:tab pos="6594475" algn="l"/>
                <a:tab pos="7051675" algn="l"/>
                <a:tab pos="7508875" algn="l"/>
                <a:tab pos="7966075" algn="l"/>
                <a:tab pos="8423275" algn="l"/>
                <a:tab pos="8880475" algn="l"/>
                <a:tab pos="9337675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93675" algn="l"/>
                <a:tab pos="650875" algn="l"/>
                <a:tab pos="1108075" algn="l"/>
                <a:tab pos="1565275" algn="l"/>
                <a:tab pos="2022475" algn="l"/>
                <a:tab pos="2479675" algn="l"/>
                <a:tab pos="2936875" algn="l"/>
                <a:tab pos="3394075" algn="l"/>
                <a:tab pos="3851275" algn="l"/>
                <a:tab pos="4308475" algn="l"/>
                <a:tab pos="4765675" algn="l"/>
                <a:tab pos="5222875" algn="l"/>
                <a:tab pos="5680075" algn="l"/>
                <a:tab pos="6137275" algn="l"/>
                <a:tab pos="6594475" algn="l"/>
                <a:tab pos="7051675" algn="l"/>
                <a:tab pos="7508875" algn="l"/>
                <a:tab pos="7966075" algn="l"/>
                <a:tab pos="8423275" algn="l"/>
                <a:tab pos="8880475" algn="l"/>
                <a:tab pos="9337675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93675" algn="l"/>
                <a:tab pos="650875" algn="l"/>
                <a:tab pos="1108075" algn="l"/>
                <a:tab pos="1565275" algn="l"/>
                <a:tab pos="2022475" algn="l"/>
                <a:tab pos="2479675" algn="l"/>
                <a:tab pos="2936875" algn="l"/>
                <a:tab pos="3394075" algn="l"/>
                <a:tab pos="3851275" algn="l"/>
                <a:tab pos="4308475" algn="l"/>
                <a:tab pos="4765675" algn="l"/>
                <a:tab pos="5222875" algn="l"/>
                <a:tab pos="5680075" algn="l"/>
                <a:tab pos="6137275" algn="l"/>
                <a:tab pos="6594475" algn="l"/>
                <a:tab pos="7051675" algn="l"/>
                <a:tab pos="7508875" algn="l"/>
                <a:tab pos="7966075" algn="l"/>
                <a:tab pos="8423275" algn="l"/>
                <a:tab pos="8880475" algn="l"/>
                <a:tab pos="9337675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sz="2400" b="1" dirty="0">
                <a:latin typeface="Arial" panose="020B0604020202020204" pitchFamily="34" charset="0"/>
              </a:rPr>
              <a:t>Steel structure</a:t>
            </a:r>
          </a:p>
          <a:p>
            <a:pPr marL="147356">
              <a:buSzPct val="45000"/>
            </a:pPr>
            <a:endParaRPr lang="en-US" sz="2400" b="1" dirty="0">
              <a:latin typeface="Arial" panose="020B0604020202020204" pitchFamily="34" charset="0"/>
            </a:endParaRP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sz="2400" b="1" dirty="0">
                <a:latin typeface="Arial" panose="020B0604020202020204" pitchFamily="34" charset="0"/>
              </a:rPr>
              <a:t>30m height,  weighs 500T </a:t>
            </a:r>
          </a:p>
          <a:p>
            <a:pPr marL="141774">
              <a:buSzPct val="45000"/>
            </a:pPr>
            <a:endParaRPr lang="en-US" sz="2400" b="1" dirty="0">
              <a:latin typeface="Arial" panose="020B0604020202020204" pitchFamily="34" charset="0"/>
            </a:endParaRP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sz="2400" b="1" dirty="0">
                <a:latin typeface="Arial" panose="020B0604020202020204" pitchFamily="34" charset="0"/>
              </a:rPr>
              <a:t>Rotating dome weighs </a:t>
            </a:r>
          </a:p>
          <a:p>
            <a:pPr marL="141774">
              <a:buSzPct val="45000"/>
            </a:pPr>
            <a:r>
              <a:rPr lang="en-US" sz="2400" b="1" dirty="0">
                <a:latin typeface="Arial" panose="020B0604020202020204" pitchFamily="34" charset="0"/>
              </a:rPr>
              <a:t>175 Ton, 6.5m diameter</a:t>
            </a:r>
          </a:p>
          <a:p>
            <a:pPr marL="141774">
              <a:buSzPct val="45000"/>
            </a:pPr>
            <a:endParaRPr lang="en-US" sz="2400" b="1" dirty="0">
              <a:latin typeface="Arial" panose="020B0604020202020204" pitchFamily="34" charset="0"/>
            </a:endParaRP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sz="2400" b="1" dirty="0">
                <a:latin typeface="Arial" panose="020B0604020202020204" pitchFamily="34" charset="0"/>
              </a:rPr>
              <a:t> Equipped with </a:t>
            </a:r>
            <a:endParaRPr lang="en-US" sz="2400" b="1" dirty="0" smtClean="0">
              <a:latin typeface="Arial" panose="020B0604020202020204" pitchFamily="34" charset="0"/>
            </a:endParaRPr>
          </a:p>
          <a:p>
            <a:pPr marL="0" indent="0">
              <a:buSzPct val="45000"/>
            </a:pPr>
            <a:endParaRPr lang="en-US" sz="2400" b="1" dirty="0">
              <a:latin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US" sz="2400" b="1" dirty="0">
                <a:latin typeface="Arial" panose="020B0604020202020204" pitchFamily="34" charset="0"/>
              </a:rPr>
              <a:t>&gt; </a:t>
            </a:r>
            <a:r>
              <a:rPr lang="en-US" sz="2000" b="1" dirty="0">
                <a:latin typeface="Arial" panose="020B0604020202020204" pitchFamily="34" charset="0"/>
              </a:rPr>
              <a:t>ventilation fans; </a:t>
            </a:r>
          </a:p>
          <a:p>
            <a:pPr>
              <a:buClrTx/>
              <a:buFontTx/>
              <a:buNone/>
            </a:pPr>
            <a:r>
              <a:rPr lang="en-US" sz="2000" b="1" dirty="0"/>
              <a:t>&gt; hot-air duct</a:t>
            </a:r>
          </a:p>
          <a:p>
            <a:pPr>
              <a:buClrTx/>
              <a:buFontTx/>
              <a:buNone/>
            </a:pPr>
            <a:r>
              <a:rPr lang="en-US" sz="2000" b="1" dirty="0"/>
              <a:t>&gt; Insulated from day-heat</a:t>
            </a:r>
          </a:p>
          <a:p>
            <a:pPr>
              <a:buClrTx/>
              <a:buFontTx/>
              <a:buNone/>
            </a:pPr>
            <a:r>
              <a:rPr lang="en-US" sz="2000" b="1" dirty="0"/>
              <a:t>&gt; Fire safety, pest control</a:t>
            </a:r>
          </a:p>
          <a:p>
            <a:pPr marL="147356">
              <a:buSzPct val="45000"/>
            </a:pPr>
            <a:endParaRPr lang="en-US" sz="2400" b="1" dirty="0">
              <a:latin typeface="Arial" panose="020B0604020202020204" pitchFamily="34" charset="0"/>
            </a:endParaRPr>
          </a:p>
          <a:p>
            <a:pPr marL="141774">
              <a:buSzPct val="45000"/>
            </a:pPr>
            <a:endParaRPr lang="en-US" sz="2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606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850918" y="272400"/>
            <a:ext cx="4211033" cy="102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3094" b="1">
                <a:solidFill>
                  <a:srgbClr val="004586"/>
                </a:solidFill>
                <a:latin typeface="Arial" panose="020B0604020202020204" pitchFamily="34" charset="0"/>
              </a:rPr>
              <a:t> </a:t>
            </a:r>
            <a:r>
              <a:rPr lang="en-GB" sz="2813" b="1">
                <a:solidFill>
                  <a:srgbClr val="004586"/>
                </a:solidFill>
                <a:latin typeface="Arial" panose="020B0604020202020204" pitchFamily="34" charset="0"/>
              </a:rPr>
              <a:t>The overhead cranes </a:t>
            </a:r>
          </a:p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813" b="1">
                <a:solidFill>
                  <a:srgbClr val="004586"/>
                </a:solidFill>
                <a:latin typeface="Arial" panose="020B0604020202020204" pitchFamily="34" charset="0"/>
              </a:rPr>
              <a:t>   (June 2014)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68" y="1612071"/>
            <a:ext cx="4244525" cy="355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46" y="1634399"/>
            <a:ext cx="4179774" cy="353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834172" y="5538425"/>
            <a:ext cx="4125071" cy="70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547">
                <a:solidFill>
                  <a:srgbClr val="666666"/>
                </a:solidFill>
              </a:rPr>
              <a:t>Design consultancy : M/s PPS, Pune</a:t>
            </a:r>
          </a:p>
          <a:p>
            <a:pPr>
              <a:buClrTx/>
              <a:buFontTx/>
              <a:buNone/>
            </a:pPr>
            <a:r>
              <a:rPr lang="en-US" sz="1547">
                <a:solidFill>
                  <a:srgbClr val="666666"/>
                </a:solidFill>
              </a:rPr>
              <a:t>Construction : M/s IMT, Govindgarh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7339104" y="600620"/>
            <a:ext cx="2157987" cy="578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88"/>
              <a:t>Capacity : 10 Ton</a:t>
            </a:r>
          </a:p>
          <a:p>
            <a:pPr>
              <a:buClrTx/>
              <a:buFontTx/>
              <a:buNone/>
            </a:pPr>
            <a:r>
              <a:rPr lang="en-US" sz="1688"/>
              <a:t>Hoisting   : 3 mm/s</a:t>
            </a:r>
          </a:p>
        </p:txBody>
      </p:sp>
    </p:spTree>
    <p:extLst>
      <p:ext uri="{BB962C8B-B14F-4D97-AF65-F5344CB8AC3E}">
        <p14:creationId xmlns:p14="http://schemas.microsoft.com/office/powerpoint/2010/main" val="334775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2787571" y="18980"/>
            <a:ext cx="6962941" cy="88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3094" b="1">
                <a:solidFill>
                  <a:srgbClr val="004586"/>
                </a:solidFill>
                <a:latin typeface="Arial" panose="020B0604020202020204" pitchFamily="34" charset="0"/>
              </a:rPr>
              <a:t>     </a:t>
            </a:r>
            <a:r>
              <a:rPr lang="en-GB" sz="2532" b="1">
                <a:solidFill>
                  <a:srgbClr val="004586"/>
                </a:solidFill>
                <a:latin typeface="Arial" panose="020B0604020202020204" pitchFamily="34" charset="0"/>
              </a:rPr>
              <a:t>Installation of Aluminium coating plant </a:t>
            </a:r>
          </a:p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532" b="1">
                <a:solidFill>
                  <a:srgbClr val="004586"/>
                </a:solidFill>
                <a:latin typeface="Arial" panose="020B0604020202020204" pitchFamily="34" charset="0"/>
              </a:rPr>
              <a:t>           </a:t>
            </a:r>
            <a:r>
              <a:rPr lang="en-GB" sz="1969" b="1">
                <a:solidFill>
                  <a:srgbClr val="004586"/>
                </a:solidFill>
                <a:latin typeface="Arial" panose="020B0604020202020204" pitchFamily="34" charset="0"/>
              </a:rPr>
              <a:t>M1 Mirror coated successfully at Devasthal</a:t>
            </a:r>
          </a:p>
        </p:txBody>
      </p:sp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8091553" y="6267429"/>
            <a:ext cx="2324329" cy="578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406"/>
              <a:t>&gt; Reflectivity : 86%</a:t>
            </a:r>
          </a:p>
          <a:p>
            <a:pPr>
              <a:buClrTx/>
              <a:buFontTx/>
              <a:buNone/>
            </a:pPr>
            <a:r>
              <a:rPr lang="en-US" sz="1406"/>
              <a:t>&gt; Uniformity :  2 nm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2678165" y="6291989"/>
            <a:ext cx="3343596" cy="50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266">
                <a:solidFill>
                  <a:srgbClr val="808080"/>
                </a:solidFill>
              </a:rPr>
              <a:t>Design consultancy : M/s PPS, Pune</a:t>
            </a:r>
          </a:p>
          <a:p>
            <a:pPr>
              <a:buClrTx/>
              <a:buFontTx/>
              <a:buNone/>
            </a:pPr>
            <a:r>
              <a:rPr lang="en-US" sz="1266">
                <a:solidFill>
                  <a:srgbClr val="808080"/>
                </a:solidFill>
              </a:rPr>
              <a:t>Construction : M/s HHV, Bangalore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662" y="1015917"/>
            <a:ext cx="7316837" cy="515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 rot="16200000">
            <a:off x="143953" y="3122551"/>
            <a:ext cx="3895094" cy="55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532" b="1">
                <a:solidFill>
                  <a:srgbClr val="004586"/>
                </a:solidFill>
                <a:latin typeface="Arial" panose="020B0604020202020204" pitchFamily="34" charset="0"/>
              </a:rPr>
              <a:t>2014 Nov  to  2015 Feb 	</a:t>
            </a:r>
          </a:p>
        </p:txBody>
      </p:sp>
    </p:spTree>
    <p:extLst>
      <p:ext uri="{BB962C8B-B14F-4D97-AF65-F5344CB8AC3E}">
        <p14:creationId xmlns:p14="http://schemas.microsoft.com/office/powerpoint/2010/main" val="35488656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AutoShape 1"/>
          <p:cNvSpPr>
            <a:spLocks noChangeArrowheads="1"/>
          </p:cNvSpPr>
          <p:nvPr/>
        </p:nvSpPr>
        <p:spPr bwMode="auto">
          <a:xfrm>
            <a:off x="1730347" y="260120"/>
            <a:ext cx="5828686" cy="320404"/>
          </a:xfrm>
          <a:custGeom>
            <a:avLst/>
            <a:gdLst>
              <a:gd name="G0" fmla="+- 49772 0 0"/>
              <a:gd name="G1" fmla="*/ 1 1801 2"/>
              <a:gd name="G2" fmla="+- 1801 0 0"/>
              <a:gd name="G3" fmla="+- 3400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34008" y="0"/>
                </a:lnTo>
                <a:lnTo>
                  <a:pt x="34008" y="1801"/>
                </a:lnTo>
                <a:lnTo>
                  <a:pt x="0" y="1801"/>
                </a:lnTo>
                <a:close/>
              </a:path>
            </a:pathLst>
          </a:custGeom>
          <a:gradFill rotWithShape="0">
            <a:gsLst>
              <a:gs pos="0">
                <a:srgbClr val="EDEDED"/>
              </a:gs>
              <a:gs pos="50000">
                <a:srgbClr val="BCBCBC"/>
              </a:gs>
              <a:gs pos="100000">
                <a:srgbClr val="EDEDED"/>
              </a:gs>
            </a:gsLst>
            <a:lin ang="5400000" scaled="1"/>
          </a:gra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sz="1688">
                <a:latin typeface="Bookman Old Style" panose="02050604050505020204" pitchFamily="18" charset="0"/>
              </a:rPr>
              <a:t>The transportation of telescope components to the site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54" y="908744"/>
            <a:ext cx="4823932" cy="3671816"/>
          </a:xfrm>
          <a:prstGeom prst="rect">
            <a:avLst/>
          </a:prstGeom>
          <a:noFill/>
          <a:ln w="38160" cap="flat">
            <a:solidFill>
              <a:srgbClr val="000000"/>
            </a:solidFill>
            <a:miter lim="800000"/>
            <a:headEnd/>
            <a:tailEnd/>
          </a:ln>
          <a:effectLst>
            <a:outerShdw dist="37675" dir="2700000" algn="ctr" rotWithShape="0">
              <a:srgbClr val="000000">
                <a:alpha val="4303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56" y="1916847"/>
            <a:ext cx="4915477" cy="3668466"/>
          </a:xfrm>
          <a:prstGeom prst="rect">
            <a:avLst/>
          </a:prstGeom>
          <a:noFill/>
          <a:ln w="38160" cap="flat">
            <a:solidFill>
              <a:srgbClr val="000000"/>
            </a:solidFill>
            <a:miter lim="800000"/>
            <a:headEnd/>
            <a:tailEnd/>
          </a:ln>
          <a:effectLst>
            <a:outerShdw dist="37675" dir="2700000" algn="ctr" rotWithShape="0">
              <a:srgbClr val="000000">
                <a:alpha val="4303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0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906" y="2924949"/>
            <a:ext cx="5328542" cy="3815830"/>
          </a:xfrm>
          <a:prstGeom prst="rect">
            <a:avLst/>
          </a:prstGeom>
          <a:noFill/>
          <a:ln w="38160" cap="flat">
            <a:solidFill>
              <a:srgbClr val="000000"/>
            </a:solidFill>
            <a:miter lim="800000"/>
            <a:headEnd/>
            <a:tailEnd/>
          </a:ln>
          <a:effectLst>
            <a:outerShdw dist="37675" dir="2700000" algn="ctr" rotWithShape="0">
              <a:srgbClr val="000000">
                <a:alpha val="4303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96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2275147" y="44656"/>
            <a:ext cx="7973276" cy="6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algn="ctr" eaLnBrk="1">
              <a:lnSpc>
                <a:spcPct val="80000"/>
              </a:lnSpc>
              <a:buClrTx/>
              <a:buFontTx/>
              <a:buNone/>
            </a:pPr>
            <a:r>
              <a:rPr lang="en-GB" sz="3094" b="1">
                <a:solidFill>
                  <a:srgbClr val="004586"/>
                </a:solidFill>
                <a:latin typeface="Arial" panose="020B0604020202020204" pitchFamily="34" charset="0"/>
              </a:rPr>
              <a:t> </a:t>
            </a:r>
            <a:r>
              <a:rPr lang="en-GB" sz="2532" b="1">
                <a:solidFill>
                  <a:srgbClr val="004586"/>
                </a:solidFill>
                <a:latin typeface="Arial" panose="020B0604020202020204" pitchFamily="34" charset="0"/>
              </a:rPr>
              <a:t>Assembly and integration of telescope at Devasthal</a:t>
            </a: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2115503" y="900930"/>
            <a:ext cx="4240059" cy="117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buClrTx/>
              <a:buFontTx/>
              <a:buNone/>
            </a:pPr>
            <a:endParaRPr lang="en-US" sz="1688" b="1"/>
          </a:p>
          <a:p>
            <a:pPr>
              <a:buClrTx/>
              <a:buFontTx/>
              <a:buNone/>
            </a:pPr>
            <a:r>
              <a:rPr lang="en-US" sz="1688"/>
              <a:t>&gt; Mechanical, electrical and optical</a:t>
            </a:r>
          </a:p>
          <a:p>
            <a:pPr>
              <a:buClrTx/>
              <a:buFontTx/>
              <a:buNone/>
            </a:pPr>
            <a:r>
              <a:rPr lang="en-US" sz="1688"/>
              <a:t>    Parts integrated</a:t>
            </a:r>
          </a:p>
          <a:p>
            <a:pPr>
              <a:buClrTx/>
              <a:buFontTx/>
              <a:buNone/>
            </a:pPr>
            <a:endParaRPr lang="en-US" sz="1688"/>
          </a:p>
          <a:p>
            <a:pPr>
              <a:buClrTx/>
              <a:buFontTx/>
              <a:buNone/>
            </a:pPr>
            <a:r>
              <a:rPr lang="en-US" sz="1688"/>
              <a:t>&gt; Refurbishment and repair activities</a:t>
            </a:r>
          </a:p>
          <a:p>
            <a:pPr>
              <a:buClrTx/>
              <a:buFontTx/>
              <a:buNone/>
            </a:pPr>
            <a:r>
              <a:rPr lang="en-US" sz="1688"/>
              <a:t>    were also done</a:t>
            </a:r>
          </a:p>
          <a:p>
            <a:pPr>
              <a:buClrTx/>
              <a:buFontTx/>
              <a:buNone/>
            </a:pPr>
            <a:endParaRPr lang="en-US" sz="1688"/>
          </a:p>
          <a:p>
            <a:pPr>
              <a:buClrTx/>
              <a:buFontTx/>
              <a:buNone/>
            </a:pPr>
            <a:endParaRPr lang="en-US" sz="1688"/>
          </a:p>
          <a:p>
            <a:pPr>
              <a:buClrTx/>
              <a:buFontTx/>
              <a:buNone/>
            </a:pPr>
            <a:endParaRPr lang="en-US" sz="1688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67" y="1140953"/>
            <a:ext cx="4070368" cy="52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67" y="3233074"/>
            <a:ext cx="4586141" cy="307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 rot="16200000">
            <a:off x="-889269" y="2701113"/>
            <a:ext cx="5393293" cy="65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532" b="1">
                <a:solidFill>
                  <a:srgbClr val="004586"/>
                </a:solidFill>
                <a:latin typeface="Arial" panose="020B0604020202020204" pitchFamily="34" charset="0"/>
              </a:rPr>
              <a:t>2014 Oct  to  2015 Feb 	</a:t>
            </a:r>
          </a:p>
        </p:txBody>
      </p:sp>
    </p:spTree>
    <p:extLst>
      <p:ext uri="{BB962C8B-B14F-4D97-AF65-F5344CB8AC3E}">
        <p14:creationId xmlns:p14="http://schemas.microsoft.com/office/powerpoint/2010/main" val="4058389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2275147" y="44656"/>
            <a:ext cx="7973276" cy="66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algn="ctr" eaLnBrk="1">
              <a:lnSpc>
                <a:spcPct val="80000"/>
              </a:lnSpc>
              <a:buClrTx/>
              <a:buFontTx/>
              <a:buNone/>
            </a:pPr>
            <a:r>
              <a:rPr lang="en-GB" sz="3094" b="1">
                <a:solidFill>
                  <a:srgbClr val="004586"/>
                </a:solidFill>
                <a:latin typeface="Arial" panose="020B0604020202020204" pitchFamily="34" charset="0"/>
              </a:rPr>
              <a:t> </a:t>
            </a:r>
            <a:r>
              <a:rPr lang="en-GB" sz="2250" b="1">
                <a:solidFill>
                  <a:srgbClr val="004586"/>
                </a:solidFill>
                <a:latin typeface="Arial" panose="020B0604020202020204" pitchFamily="34" charset="0"/>
              </a:rPr>
              <a:t>Synchronization of telescope with off-centred dome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085" y="1092949"/>
            <a:ext cx="2893690" cy="430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201" y="1092949"/>
            <a:ext cx="5401108" cy="437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 rot="16200000">
            <a:off x="597767" y="2791540"/>
            <a:ext cx="2427038" cy="52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532" b="1">
                <a:solidFill>
                  <a:srgbClr val="004586"/>
                </a:solidFill>
                <a:latin typeface="Arial" panose="020B0604020202020204" pitchFamily="34" charset="0"/>
              </a:rPr>
              <a:t>2 0 1 3   to   2 0 1 5</a:t>
            </a:r>
          </a:p>
        </p:txBody>
      </p:sp>
    </p:spTree>
    <p:extLst>
      <p:ext uri="{BB962C8B-B14F-4D97-AF65-F5344CB8AC3E}">
        <p14:creationId xmlns:p14="http://schemas.microsoft.com/office/powerpoint/2010/main" val="4226432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2700626" y="110636"/>
            <a:ext cx="483733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lnSpc>
                <a:spcPct val="80000"/>
              </a:lnSpc>
              <a:buClrTx/>
              <a:buFontTx/>
              <a:buNone/>
            </a:pPr>
            <a:r>
              <a:rPr lang="en-GB" sz="2532" b="1" dirty="0">
                <a:solidFill>
                  <a:srgbClr val="002060"/>
                </a:solidFill>
                <a:latin typeface="Arial" panose="020B0604020202020204" pitchFamily="34" charset="0"/>
              </a:rPr>
              <a:t>    Motivation for </a:t>
            </a:r>
            <a:r>
              <a:rPr lang="en-GB" sz="2532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the 3.6m DOT and back-ends</a:t>
            </a:r>
            <a:endParaRPr lang="en-GB" sz="2532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462438" y="746027"/>
            <a:ext cx="11360365" cy="565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marL="457200" indent="-457200" algn="just">
              <a:lnSpc>
                <a:spcPct val="80000"/>
              </a:lnSpc>
              <a:buClrTx/>
              <a:buFontTx/>
              <a:buAutoNum type="arabicPeriod"/>
            </a:pPr>
            <a:r>
              <a:rPr lang="en-GB" sz="2000" dirty="0" smtClean="0"/>
              <a:t>Direct </a:t>
            </a:r>
            <a:r>
              <a:rPr lang="en-GB" sz="2000" dirty="0"/>
              <a:t>access to Indian astronomers for a 4-m class optical telescope </a:t>
            </a:r>
            <a:r>
              <a:rPr lang="en-GB" sz="2000" dirty="0" smtClean="0"/>
              <a:t>with </a:t>
            </a:r>
            <a:r>
              <a:rPr lang="en-GB" sz="2000" dirty="0"/>
              <a:t>high resolution spectral </a:t>
            </a:r>
            <a:endParaRPr lang="en-GB" sz="2000" dirty="0" smtClean="0"/>
          </a:p>
          <a:p>
            <a:pPr algn="just">
              <a:lnSpc>
                <a:spcPct val="80000"/>
              </a:lnSpc>
              <a:buClrTx/>
            </a:pPr>
            <a:r>
              <a:rPr lang="en-GB" sz="2000" dirty="0"/>
              <a:t> </a:t>
            </a:r>
            <a:r>
              <a:rPr lang="en-GB" sz="2000" dirty="0" smtClean="0"/>
              <a:t>     and </a:t>
            </a:r>
            <a:r>
              <a:rPr lang="en-GB" sz="2000" dirty="0"/>
              <a:t>seeing-limited imaging capabilities </a:t>
            </a:r>
            <a:r>
              <a:rPr lang="en-GB" sz="2000" dirty="0" smtClean="0"/>
              <a:t>at </a:t>
            </a:r>
            <a:r>
              <a:rPr lang="en-GB" sz="2000" dirty="0"/>
              <a:t>visible and near-infrared bands, catering to a broad </a:t>
            </a:r>
            <a:endParaRPr lang="en-GB" sz="2000" dirty="0" smtClean="0"/>
          </a:p>
          <a:p>
            <a:pPr algn="just">
              <a:lnSpc>
                <a:spcPct val="80000"/>
              </a:lnSpc>
              <a:buClrTx/>
            </a:pPr>
            <a:r>
              <a:rPr lang="en-GB" sz="2000" dirty="0"/>
              <a:t> </a:t>
            </a:r>
            <a:r>
              <a:rPr lang="en-GB" sz="2000" dirty="0" smtClean="0"/>
              <a:t>     range </a:t>
            </a:r>
            <a:r>
              <a:rPr lang="en-GB" sz="2000" dirty="0"/>
              <a:t>of a</a:t>
            </a:r>
            <a:r>
              <a:rPr lang="en-GB" sz="2000" dirty="0" smtClean="0"/>
              <a:t>stronomy </a:t>
            </a:r>
            <a:r>
              <a:rPr lang="en-GB" sz="2000" dirty="0"/>
              <a:t>research programs.</a:t>
            </a:r>
          </a:p>
          <a:p>
            <a:pPr algn="just">
              <a:lnSpc>
                <a:spcPct val="80000"/>
              </a:lnSpc>
              <a:buClrTx/>
              <a:buFontTx/>
              <a:buNone/>
            </a:pPr>
            <a:endParaRPr lang="en-GB" sz="2000" dirty="0"/>
          </a:p>
          <a:p>
            <a:pPr algn="just">
              <a:lnSpc>
                <a:spcPct val="80000"/>
              </a:lnSpc>
              <a:buClrTx/>
              <a:buFontTx/>
              <a:buNone/>
            </a:pPr>
            <a:endParaRPr lang="en-GB" sz="2000" dirty="0"/>
          </a:p>
          <a:p>
            <a:pPr algn="just">
              <a:lnSpc>
                <a:spcPct val="80000"/>
              </a:lnSpc>
              <a:buClrTx/>
              <a:buFontTx/>
              <a:buNone/>
            </a:pPr>
            <a:r>
              <a:rPr lang="en-GB" sz="2000" dirty="0"/>
              <a:t>2. Follow-up optical studies of sources identified in the radio region </a:t>
            </a:r>
            <a:r>
              <a:rPr lang="en-GB" sz="2000" dirty="0" smtClean="0"/>
              <a:t>by </a:t>
            </a:r>
            <a:r>
              <a:rPr lang="en-GB" sz="2000" dirty="0"/>
              <a:t>GMRT and UV/X-ray </a:t>
            </a:r>
            <a:endParaRPr lang="en-GB" sz="2000" dirty="0" smtClean="0"/>
          </a:p>
          <a:p>
            <a:pPr algn="just">
              <a:lnSpc>
                <a:spcPct val="80000"/>
              </a:lnSpc>
              <a:buClrTx/>
              <a:buFontTx/>
              <a:buNone/>
            </a:pPr>
            <a:r>
              <a:rPr lang="en-GB" sz="2000" dirty="0"/>
              <a:t> </a:t>
            </a:r>
            <a:r>
              <a:rPr lang="en-GB" sz="2000" dirty="0" smtClean="0"/>
              <a:t>    by </a:t>
            </a:r>
            <a:r>
              <a:rPr lang="en-GB" sz="2000" dirty="0"/>
              <a:t>ASTROSAT.</a:t>
            </a:r>
          </a:p>
          <a:p>
            <a:pPr algn="just">
              <a:lnSpc>
                <a:spcPct val="80000"/>
              </a:lnSpc>
              <a:buClrTx/>
              <a:buFontTx/>
              <a:buNone/>
            </a:pPr>
            <a:endParaRPr lang="en-GB" sz="2000" dirty="0"/>
          </a:p>
          <a:p>
            <a:pPr algn="just">
              <a:lnSpc>
                <a:spcPct val="80000"/>
              </a:lnSpc>
              <a:buClrTx/>
              <a:buFontTx/>
              <a:buNone/>
            </a:pPr>
            <a:endParaRPr lang="en-GB" sz="2000" dirty="0"/>
          </a:p>
          <a:p>
            <a:pPr algn="just">
              <a:lnSpc>
                <a:spcPct val="80000"/>
              </a:lnSpc>
              <a:buClrTx/>
              <a:buFontTx/>
              <a:buNone/>
            </a:pPr>
            <a:r>
              <a:rPr lang="en-GB" sz="2000" dirty="0">
                <a:solidFill>
                  <a:srgbClr val="002060"/>
                </a:solidFill>
              </a:rPr>
              <a:t>3. Over 12 hours longitudinal gap over globe between the locations of </a:t>
            </a:r>
            <a:r>
              <a:rPr lang="en-GB" sz="2000" dirty="0" smtClean="0">
                <a:solidFill>
                  <a:srgbClr val="002060"/>
                </a:solidFill>
              </a:rPr>
              <a:t>4-m </a:t>
            </a:r>
            <a:r>
              <a:rPr lang="en-GB" sz="2000" dirty="0">
                <a:solidFill>
                  <a:srgbClr val="002060"/>
                </a:solidFill>
              </a:rPr>
              <a:t>class optical facilities – </a:t>
            </a:r>
            <a:endParaRPr lang="en-GB" sz="2000" dirty="0" smtClean="0">
              <a:solidFill>
                <a:srgbClr val="002060"/>
              </a:solidFill>
            </a:endParaRPr>
          </a:p>
          <a:p>
            <a:pPr algn="just">
              <a:lnSpc>
                <a:spcPct val="80000"/>
              </a:lnSpc>
              <a:buClrTx/>
              <a:buFontTx/>
              <a:buNone/>
            </a:pP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smtClean="0">
                <a:solidFill>
                  <a:srgbClr val="002060"/>
                </a:solidFill>
              </a:rPr>
              <a:t>   Indian </a:t>
            </a:r>
            <a:r>
              <a:rPr lang="en-GB" sz="2000" dirty="0">
                <a:solidFill>
                  <a:srgbClr val="002060"/>
                </a:solidFill>
              </a:rPr>
              <a:t>site crucial for time-critical and </a:t>
            </a:r>
            <a:r>
              <a:rPr lang="en-GB" sz="2000" dirty="0" smtClean="0">
                <a:solidFill>
                  <a:srgbClr val="002060"/>
                </a:solidFill>
              </a:rPr>
              <a:t>multi-site </a:t>
            </a:r>
            <a:r>
              <a:rPr lang="en-GB" sz="2000" dirty="0">
                <a:solidFill>
                  <a:srgbClr val="002060"/>
                </a:solidFill>
              </a:rPr>
              <a:t>astronomical observations. </a:t>
            </a:r>
          </a:p>
          <a:p>
            <a:pPr algn="just">
              <a:lnSpc>
                <a:spcPct val="80000"/>
              </a:lnSpc>
              <a:buClrTx/>
              <a:buFontTx/>
              <a:buNone/>
            </a:pPr>
            <a:endParaRPr lang="en-GB" sz="2000" dirty="0"/>
          </a:p>
          <a:p>
            <a:pPr algn="just">
              <a:lnSpc>
                <a:spcPct val="80000"/>
              </a:lnSpc>
              <a:buClrTx/>
              <a:buFontTx/>
              <a:buNone/>
            </a:pPr>
            <a:endParaRPr lang="en-GB" sz="2000" dirty="0"/>
          </a:p>
          <a:p>
            <a:pPr algn="just">
              <a:lnSpc>
                <a:spcPct val="80000"/>
              </a:lnSpc>
              <a:buClrTx/>
              <a:buFontTx/>
              <a:buNone/>
            </a:pPr>
            <a:r>
              <a:rPr lang="en-GB" sz="2000" dirty="0"/>
              <a:t>4. Synergy with the existing 2-m class optical observing facilities. </a:t>
            </a:r>
          </a:p>
          <a:p>
            <a:pPr algn="just">
              <a:lnSpc>
                <a:spcPct val="80000"/>
              </a:lnSpc>
              <a:buClrTx/>
              <a:buFontTx/>
              <a:buNone/>
            </a:pPr>
            <a:endParaRPr lang="en-GB" sz="2000" dirty="0"/>
          </a:p>
          <a:p>
            <a:pPr algn="just">
              <a:lnSpc>
                <a:spcPct val="80000"/>
              </a:lnSpc>
              <a:buClrTx/>
              <a:buFontTx/>
              <a:buNone/>
            </a:pPr>
            <a:endParaRPr lang="en-GB" sz="2000" dirty="0"/>
          </a:p>
          <a:p>
            <a:pPr algn="just">
              <a:lnSpc>
                <a:spcPct val="80000"/>
              </a:lnSpc>
              <a:buClrTx/>
              <a:buFontTx/>
              <a:buNone/>
            </a:pPr>
            <a:r>
              <a:rPr lang="en-GB" sz="2000" dirty="0"/>
              <a:t>5. Building up of technological know-how for astronomy </a:t>
            </a:r>
            <a:r>
              <a:rPr lang="en-GB" sz="2000" dirty="0" smtClean="0"/>
              <a:t>needs within </a:t>
            </a:r>
            <a:r>
              <a:rPr lang="en-GB" sz="2000" dirty="0"/>
              <a:t>the country</a:t>
            </a:r>
            <a:r>
              <a:rPr lang="en-GB" sz="2000" dirty="0" smtClean="0"/>
              <a:t>.</a:t>
            </a:r>
          </a:p>
          <a:p>
            <a:pPr algn="just">
              <a:lnSpc>
                <a:spcPct val="80000"/>
              </a:lnSpc>
              <a:buClrTx/>
              <a:buFontTx/>
              <a:buNone/>
            </a:pPr>
            <a:r>
              <a:rPr lang="en-GB" sz="2000" dirty="0" smtClean="0"/>
              <a:t> </a:t>
            </a:r>
          </a:p>
          <a:p>
            <a:pPr algn="just">
              <a:lnSpc>
                <a:spcPct val="80000"/>
              </a:lnSpc>
              <a:buClrTx/>
              <a:buFontTx/>
              <a:buNone/>
            </a:pPr>
            <a:endParaRPr lang="en-GB" sz="2000" dirty="0"/>
          </a:p>
          <a:p>
            <a:pPr algn="just">
              <a:lnSpc>
                <a:spcPct val="80000"/>
              </a:lnSpc>
              <a:buClrTx/>
              <a:buFontTx/>
              <a:buNone/>
            </a:pPr>
            <a:r>
              <a:rPr lang="en-GB" sz="2000" dirty="0" smtClean="0"/>
              <a:t>6. Participation of India towards projects like Thirty Meter Telescope.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300987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67" y="128386"/>
            <a:ext cx="5209088" cy="308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495" y="3322385"/>
            <a:ext cx="4372910" cy="330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65" y="3279962"/>
            <a:ext cx="4501295" cy="336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1756024" y="519123"/>
            <a:ext cx="3225259" cy="186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3094" b="1">
                <a:solidFill>
                  <a:srgbClr val="004586"/>
                </a:solidFill>
                <a:latin typeface="Arial" panose="020B0604020202020204" pitchFamily="34" charset="0"/>
              </a:rPr>
              <a:t> </a:t>
            </a:r>
            <a:r>
              <a:rPr lang="en-GB" sz="2532" b="1">
                <a:solidFill>
                  <a:srgbClr val="004586"/>
                </a:solidFill>
                <a:latin typeface="Arial" panose="020B0604020202020204" pitchFamily="34" charset="0"/>
              </a:rPr>
              <a:t>Mar 30, 2016 : </a:t>
            </a:r>
          </a:p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532" b="1">
                <a:solidFill>
                  <a:srgbClr val="004586"/>
                </a:solidFill>
                <a:latin typeface="Arial" panose="020B0604020202020204" pitchFamily="34" charset="0"/>
              </a:rPr>
              <a:t> </a:t>
            </a:r>
          </a:p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532" b="1">
                <a:solidFill>
                  <a:srgbClr val="004586"/>
                </a:solidFill>
                <a:latin typeface="Arial" panose="020B0604020202020204" pitchFamily="34" charset="0"/>
              </a:rPr>
              <a:t> Remote Technical </a:t>
            </a:r>
          </a:p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532" b="1">
                <a:solidFill>
                  <a:srgbClr val="004586"/>
                </a:solidFill>
                <a:latin typeface="Arial" panose="020B0604020202020204" pitchFamily="34" charset="0"/>
              </a:rPr>
              <a:t>  </a:t>
            </a:r>
          </a:p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532" b="1">
                <a:solidFill>
                  <a:srgbClr val="004586"/>
                </a:solidFill>
                <a:latin typeface="Arial" panose="020B0604020202020204" pitchFamily="34" charset="0"/>
              </a:rPr>
              <a:t> Activation Event</a:t>
            </a:r>
          </a:p>
        </p:txBody>
      </p:sp>
    </p:spTree>
    <p:extLst>
      <p:ext uri="{BB962C8B-B14F-4D97-AF65-F5344CB8AC3E}">
        <p14:creationId xmlns:p14="http://schemas.microsoft.com/office/powerpoint/2010/main" val="2497219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076723" y="6479484"/>
            <a:ext cx="8305800" cy="3651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algn="ctr"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b="1" dirty="0">
                <a:solidFill>
                  <a:srgbClr val="FF0000"/>
                </a:solidFill>
                <a:ea typeface="WenQuanYi Zen Hei" charset="0"/>
                <a:cs typeface="WenQuanYi Zen Hei" charset="0"/>
              </a:rPr>
              <a:t>Imager Port Location and available space </a:t>
            </a:r>
            <a:r>
              <a:rPr lang="en-US" b="1" dirty="0" smtClean="0">
                <a:solidFill>
                  <a:srgbClr val="FF0000"/>
                </a:solidFill>
                <a:ea typeface="WenQuanYi Zen Hei" charset="0"/>
                <a:cs typeface="WenQuanYi Zen Hei" charset="0"/>
              </a:rPr>
              <a:t>at the 3.6m Telescope</a:t>
            </a:r>
            <a:endParaRPr lang="en-US" b="1" dirty="0">
              <a:solidFill>
                <a:srgbClr val="FF0000"/>
              </a:solidFill>
              <a:ea typeface="WenQuanYi Zen Hei" charset="0"/>
              <a:cs typeface="WenQuanYi Zen Hei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3000" y="1030311"/>
            <a:ext cx="5288355" cy="4135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580" y="-38638"/>
            <a:ext cx="5199108" cy="6636675"/>
          </a:xfrm>
          <a:prstGeom prst="rect">
            <a:avLst/>
          </a:prstGeom>
          <a:solidFill>
            <a:srgbClr val="FFFFFF">
              <a:alpha val="0"/>
            </a:srgbClr>
          </a:solidFill>
          <a:ln w="936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92909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468438"/>
            <a:ext cx="5867400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914400"/>
            <a:ext cx="7772400" cy="4724400"/>
          </a:xfrm>
        </p:spPr>
        <p:txBody>
          <a:bodyPr rtlCol="0"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TextBox 64"/>
          <p:cNvSpPr txBox="1">
            <a:spLocks noChangeArrowheads="1"/>
          </p:cNvSpPr>
          <p:nvPr/>
        </p:nvSpPr>
        <p:spPr bwMode="auto">
          <a:xfrm>
            <a:off x="3886200" y="6150739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In-house activity of ARIES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24400" y="304801"/>
            <a:ext cx="2667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accent4"/>
                </a:solidFill>
              </a:rPr>
              <a:t>IMAGER</a:t>
            </a:r>
          </a:p>
        </p:txBody>
      </p:sp>
      <p:grpSp>
        <p:nvGrpSpPr>
          <p:cNvPr id="3" name="Group 73"/>
          <p:cNvGrpSpPr>
            <a:grpSpLocks/>
          </p:cNvGrpSpPr>
          <p:nvPr/>
        </p:nvGrpSpPr>
        <p:grpSpPr bwMode="auto">
          <a:xfrm>
            <a:off x="1981200" y="685800"/>
            <a:ext cx="8382000" cy="4300538"/>
            <a:chOff x="457200" y="685800"/>
            <a:chExt cx="8382000" cy="4300954"/>
          </a:xfrm>
        </p:grpSpPr>
        <p:sp>
          <p:nvSpPr>
            <p:cNvPr id="19463" name="TextBox 19"/>
            <p:cNvSpPr txBox="1">
              <a:spLocks noChangeArrowheads="1"/>
            </p:cNvSpPr>
            <p:nvPr/>
          </p:nvSpPr>
          <p:spPr bwMode="auto">
            <a:xfrm>
              <a:off x="533400" y="685800"/>
              <a:ext cx="8153400" cy="1928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0"/>
                </a:spcBef>
              </a:pPr>
              <a:r>
                <a:rPr lang="en-US" sz="2800" u="sng">
                  <a:solidFill>
                    <a:srgbClr val="00B050"/>
                  </a:solidFill>
                </a:rPr>
                <a:t>Instrument and Assembly Description</a:t>
              </a:r>
            </a:p>
            <a:p>
              <a:pPr algn="ctr">
                <a:lnSpc>
                  <a:spcPct val="150000"/>
                </a:lnSpc>
                <a:spcBef>
                  <a:spcPts val="1000"/>
                </a:spcBef>
              </a:pPr>
              <a:endParaRPr lang="en-US" sz="2800" u="sng">
                <a:solidFill>
                  <a:srgbClr val="7030A0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6248400" y="2057533"/>
              <a:ext cx="533400" cy="22862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286000" y="1828911"/>
              <a:ext cx="1676400" cy="3810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6781800" y="2667192"/>
              <a:ext cx="609600" cy="22862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6629400" y="3429265"/>
              <a:ext cx="762000" cy="1524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5867400" y="4648583"/>
              <a:ext cx="1066800" cy="22862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1828800" y="3734095"/>
              <a:ext cx="1676400" cy="9144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1447800" y="3276851"/>
              <a:ext cx="1371600" cy="1524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71" name="TextBox 61"/>
            <p:cNvSpPr txBox="1">
              <a:spLocks noChangeArrowheads="1"/>
            </p:cNvSpPr>
            <p:nvPr/>
          </p:nvSpPr>
          <p:spPr bwMode="auto">
            <a:xfrm>
              <a:off x="6629400" y="1752600"/>
              <a:ext cx="1524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Angle Bracket</a:t>
              </a:r>
            </a:p>
          </p:txBody>
        </p:sp>
        <p:sp>
          <p:nvSpPr>
            <p:cNvPr id="19472" name="TextBox 62"/>
            <p:cNvSpPr txBox="1">
              <a:spLocks noChangeArrowheads="1"/>
            </p:cNvSpPr>
            <p:nvPr/>
          </p:nvSpPr>
          <p:spPr bwMode="auto">
            <a:xfrm>
              <a:off x="7162800" y="2362200"/>
              <a:ext cx="1524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Stepper motor</a:t>
              </a:r>
            </a:p>
          </p:txBody>
        </p:sp>
        <p:sp>
          <p:nvSpPr>
            <p:cNvPr id="19473" name="TextBox 63"/>
            <p:cNvSpPr txBox="1">
              <a:spLocks noChangeArrowheads="1"/>
            </p:cNvSpPr>
            <p:nvPr/>
          </p:nvSpPr>
          <p:spPr bwMode="auto">
            <a:xfrm>
              <a:off x="7010400" y="3124200"/>
              <a:ext cx="18288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Filter Housing Assy.</a:t>
              </a:r>
            </a:p>
          </p:txBody>
        </p:sp>
        <p:sp>
          <p:nvSpPr>
            <p:cNvPr id="19474" name="TextBox 69"/>
            <p:cNvSpPr txBox="1">
              <a:spLocks noChangeArrowheads="1"/>
            </p:cNvSpPr>
            <p:nvPr/>
          </p:nvSpPr>
          <p:spPr bwMode="auto">
            <a:xfrm>
              <a:off x="762000" y="1600200"/>
              <a:ext cx="1524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Stray light cover</a:t>
              </a:r>
            </a:p>
          </p:txBody>
        </p:sp>
        <p:sp>
          <p:nvSpPr>
            <p:cNvPr id="19475" name="TextBox 70"/>
            <p:cNvSpPr txBox="1">
              <a:spLocks noChangeArrowheads="1"/>
            </p:cNvSpPr>
            <p:nvPr/>
          </p:nvSpPr>
          <p:spPr bwMode="auto">
            <a:xfrm>
              <a:off x="457200" y="2971800"/>
              <a:ext cx="1524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Muffett Gear</a:t>
              </a:r>
            </a:p>
          </p:txBody>
        </p:sp>
        <p:sp>
          <p:nvSpPr>
            <p:cNvPr id="19476" name="TextBox 71"/>
            <p:cNvSpPr txBox="1">
              <a:spLocks noChangeArrowheads="1"/>
            </p:cNvSpPr>
            <p:nvPr/>
          </p:nvSpPr>
          <p:spPr bwMode="auto">
            <a:xfrm>
              <a:off x="685800" y="4648200"/>
              <a:ext cx="1752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Filter Wheel Assy.</a:t>
              </a:r>
            </a:p>
          </p:txBody>
        </p:sp>
        <p:sp>
          <p:nvSpPr>
            <p:cNvPr id="19477" name="TextBox 72"/>
            <p:cNvSpPr txBox="1">
              <a:spLocks noChangeArrowheads="1"/>
            </p:cNvSpPr>
            <p:nvPr/>
          </p:nvSpPr>
          <p:spPr bwMode="auto">
            <a:xfrm>
              <a:off x="6553200" y="4343400"/>
              <a:ext cx="1752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4Kx4K CCD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99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istrator\Desktop\Optical Imager\4k4kccd\image00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8714" y="163826"/>
            <a:ext cx="5786437" cy="60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4" descr="F:\IMAG06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518" y="1"/>
            <a:ext cx="3866882" cy="659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362162" y="6494839"/>
            <a:ext cx="4239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4KX4K CCD Camera, bought from STA USA.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39478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00038"/>
            <a:ext cx="8686800" cy="6176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5364163" y="6400801"/>
            <a:ext cx="1407414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u="sng">
                <a:solidFill>
                  <a:srgbClr val="FF0000"/>
                </a:solidFill>
                <a:latin typeface="Calibri" pitchFamily="32" charset="0"/>
              </a:rPr>
              <a:t>Bias Stability</a:t>
            </a:r>
          </a:p>
        </p:txBody>
      </p:sp>
    </p:spTree>
    <p:extLst>
      <p:ext uri="{BB962C8B-B14F-4D97-AF65-F5344CB8AC3E}">
        <p14:creationId xmlns:p14="http://schemas.microsoft.com/office/powerpoint/2010/main" val="23965882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9576" y="152401"/>
            <a:ext cx="8759825" cy="6296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5838826" y="6488114"/>
            <a:ext cx="1015319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u="sng">
                <a:solidFill>
                  <a:srgbClr val="FF0000"/>
                </a:solidFill>
                <a:latin typeface="Calibri" pitchFamily="32" charset="0"/>
              </a:rPr>
              <a:t>Linearity</a:t>
            </a:r>
          </a:p>
        </p:txBody>
      </p:sp>
    </p:spTree>
    <p:extLst>
      <p:ext uri="{BB962C8B-B14F-4D97-AF65-F5344CB8AC3E}">
        <p14:creationId xmlns:p14="http://schemas.microsoft.com/office/powerpoint/2010/main" val="2724395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haldwani\Desktop\PMB3.6mFeb2016\Imager\plot_gai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03909"/>
            <a:ext cx="9144000" cy="706581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385" y="-35256"/>
            <a:ext cx="3196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 smtClean="0">
                <a:solidFill>
                  <a:srgbClr val="FF0000"/>
                </a:solidFill>
              </a:rPr>
              <a:t>Photon Transfer curves: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7334" y="6179404"/>
            <a:ext cx="895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Similar results were there for gain 5 too using the method suggested by Prof. T. P. </a:t>
            </a:r>
            <a:r>
              <a:rPr lang="en-GB" sz="1600" b="1" dirty="0" err="1"/>
              <a:t>Prabhu</a:t>
            </a:r>
            <a:r>
              <a:rPr lang="en-GB" sz="1600" b="1" dirty="0"/>
              <a:t>, i.e.</a:t>
            </a:r>
          </a:p>
          <a:p>
            <a:r>
              <a:rPr lang="en-GB" sz="1600" b="1" dirty="0"/>
              <a:t>normalizing the individual flats by a master flat before getting the ADUs and </a:t>
            </a:r>
            <a:r>
              <a:rPr lang="en-GB" sz="1600" b="1" dirty="0" smtClean="0"/>
              <a:t>Variance.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7305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-346810" y="64653"/>
            <a:ext cx="7674887" cy="11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7469" tIns="28608" rIns="57469" bIns="28608" anchorCtr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marL="457200" indent="-457200" hangingPunct="1">
              <a:buClrTx/>
              <a:buFontTx/>
              <a:buAutoNum type="arabicParenR"/>
            </a:pPr>
            <a:r>
              <a:rPr lang="en-US" sz="2250" b="1" dirty="0" smtClean="0">
                <a:latin typeface="Calibri" panose="020F0502020204030204" pitchFamily="34" charset="0"/>
                <a:ea typeface="msmincho" charset="0"/>
                <a:cs typeface="msmincho" charset="0"/>
              </a:rPr>
              <a:t>4Kx4K CCD </a:t>
            </a:r>
            <a:r>
              <a:rPr lang="en-US" sz="2250" b="1" dirty="0">
                <a:latin typeface="Calibri" panose="020F0502020204030204" pitchFamily="34" charset="0"/>
                <a:ea typeface="msmincho" charset="0"/>
                <a:cs typeface="msmincho" charset="0"/>
              </a:rPr>
              <a:t>Imager – axial </a:t>
            </a:r>
            <a:r>
              <a:rPr lang="en-US" sz="2250" b="1" dirty="0" smtClean="0">
                <a:latin typeface="Calibri" panose="020F0502020204030204" pitchFamily="34" charset="0"/>
                <a:ea typeface="msmincho" charset="0"/>
                <a:cs typeface="msmincho" charset="0"/>
              </a:rPr>
              <a:t>port</a:t>
            </a:r>
          </a:p>
          <a:p>
            <a:pPr hangingPunct="1">
              <a:buClrTx/>
            </a:pP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msmincho" charset="0"/>
                <a:cs typeface="msmincho" charset="0"/>
              </a:rPr>
              <a:t>FOV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msmincho" charset="0"/>
                <a:cs typeface="msmincho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msmincho" charset="0"/>
                <a:cs typeface="msmincho" charset="0"/>
              </a:rPr>
              <a:t>6.5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msmincho" charset="0"/>
                <a:cs typeface="msmincho" charset="0"/>
              </a:rPr>
              <a:t>x 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msmincho" charset="0"/>
                <a:cs typeface="msmincho" charset="0"/>
              </a:rPr>
              <a:t>6.5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msmincho" charset="0"/>
                <a:cs typeface="msmincho" charset="0"/>
              </a:rPr>
              <a:t>arcmin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msmincho" charset="0"/>
                <a:cs typeface="msmincho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latin typeface="Calibri" panose="020F0502020204030204" pitchFamily="34" charset="0"/>
              <a:ea typeface="msmincho" charset="0"/>
              <a:cs typeface="msmincho" charset="0"/>
            </a:endParaRPr>
          </a:p>
          <a:p>
            <a:pPr hangingPunct="1">
              <a:buClrTx/>
            </a:pPr>
            <a:r>
              <a:rPr lang="en-US" sz="24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msmincho" charset="0"/>
                <a:cs typeface="msmincho" charset="0"/>
              </a:rPr>
              <a:t>Filters : 10, Broad-band Bessel UBVRI and SDSS </a:t>
            </a:r>
            <a:r>
              <a:rPr lang="en-US" sz="2400" b="1" u="sng" dirty="0" err="1" smtClean="0">
                <a:solidFill>
                  <a:srgbClr val="FF0000"/>
                </a:solidFill>
                <a:latin typeface="Calibri" panose="020F0502020204030204" pitchFamily="34" charset="0"/>
                <a:ea typeface="msmincho" charset="0"/>
                <a:cs typeface="msmincho" charset="0"/>
              </a:rPr>
              <a:t>ugriz</a:t>
            </a:r>
            <a:endParaRPr lang="en-US" sz="2400" b="1" u="sng" dirty="0">
              <a:solidFill>
                <a:srgbClr val="FF0000"/>
              </a:solidFill>
              <a:latin typeface="Calibri" panose="020F0502020204030204" pitchFamily="34" charset="0"/>
              <a:ea typeface="msmincho" charset="0"/>
              <a:cs typeface="msmincho" charset="0"/>
            </a:endParaRPr>
          </a:p>
          <a:p>
            <a:pPr hangingPunct="1">
              <a:buClrTx/>
              <a:buFontTx/>
              <a:buNone/>
            </a:pPr>
            <a:r>
              <a:rPr lang="en-US" sz="1688" dirty="0">
                <a:latin typeface="Calibri" panose="020F0502020204030204" pitchFamily="34" charset="0"/>
                <a:ea typeface="msmincho" charset="0"/>
                <a:cs typeface="msmincho" charset="0"/>
              </a:rPr>
              <a:t>          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3060" y="1242836"/>
            <a:ext cx="7817290" cy="115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marL="342900" indent="-342900">
              <a:buClrTx/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Arial" panose="020B0604020202020204" pitchFamily="34" charset="0"/>
              </a:rPr>
              <a:t>4Kx4K, </a:t>
            </a:r>
            <a:r>
              <a:rPr lang="en-US" sz="2000" b="1" dirty="0">
                <a:latin typeface="Arial" panose="020B0604020202020204" pitchFamily="34" charset="0"/>
              </a:rPr>
              <a:t>15 micron CCD from M/s STA, </a:t>
            </a:r>
            <a:r>
              <a:rPr lang="en-US" sz="2000" b="1" dirty="0" smtClean="0">
                <a:latin typeface="Arial" panose="020B0604020202020204" pitchFamily="34" charset="0"/>
              </a:rPr>
              <a:t>USA,</a:t>
            </a:r>
          </a:p>
          <a:p>
            <a:pPr>
              <a:buClrTx/>
              <a:buFontTx/>
              <a:buNone/>
            </a:pPr>
            <a:endParaRPr lang="en-US" sz="2000" b="1" dirty="0" smtClean="0">
              <a:latin typeface="Arial" panose="020B0604020202020204" pitchFamily="34" charset="0"/>
            </a:endParaRPr>
          </a:p>
          <a:p>
            <a:pPr marL="342900" indent="-342900">
              <a:buClrTx/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Arial" panose="020B0604020202020204" pitchFamily="34" charset="0"/>
              </a:rPr>
              <a:t>LN2 </a:t>
            </a:r>
            <a:r>
              <a:rPr lang="en-US" sz="2000" b="1" dirty="0">
                <a:latin typeface="Arial" panose="020B0604020202020204" pitchFamily="34" charset="0"/>
              </a:rPr>
              <a:t>Cooled </a:t>
            </a:r>
            <a:r>
              <a:rPr lang="en-US" sz="2000" b="1" dirty="0" smtClean="0">
                <a:latin typeface="Arial" panose="020B0604020202020204" pitchFamily="34" charset="0"/>
              </a:rPr>
              <a:t>system</a:t>
            </a:r>
          </a:p>
          <a:p>
            <a:pPr>
              <a:buClrTx/>
              <a:buFontTx/>
              <a:buNone/>
            </a:pPr>
            <a:endParaRPr lang="en-US" sz="2000" b="1" dirty="0" smtClean="0">
              <a:latin typeface="Arial" panose="020B0604020202020204" pitchFamily="34" charset="0"/>
            </a:endParaRPr>
          </a:p>
          <a:p>
            <a:pPr marL="342900" indent="-342900">
              <a:buClrTx/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Arial" panose="020B0604020202020204" pitchFamily="34" charset="0"/>
              </a:rPr>
              <a:t>Design </a:t>
            </a:r>
            <a:r>
              <a:rPr lang="en-US" sz="2000" b="1" dirty="0">
                <a:latin typeface="Arial" panose="020B0604020202020204" pitchFamily="34" charset="0"/>
              </a:rPr>
              <a:t>and fabrication of </a:t>
            </a:r>
            <a:r>
              <a:rPr lang="en-US" sz="2000" b="1" dirty="0" smtClean="0">
                <a:latin typeface="Arial" panose="020B0604020202020204" pitchFamily="34" charset="0"/>
              </a:rPr>
              <a:t>filter automation </a:t>
            </a:r>
            <a:r>
              <a:rPr lang="en-US" sz="2000" b="1" dirty="0">
                <a:latin typeface="Arial" panose="020B0604020202020204" pitchFamily="34" charset="0"/>
              </a:rPr>
              <a:t>done </a:t>
            </a:r>
            <a:r>
              <a:rPr lang="en-US" sz="2000" b="1" dirty="0" smtClean="0">
                <a:latin typeface="Arial" panose="020B0604020202020204" pitchFamily="34" charset="0"/>
              </a:rPr>
              <a:t>in-house</a:t>
            </a:r>
            <a:endParaRPr lang="en-US" sz="2000" b="1" dirty="0">
              <a:latin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en-US" sz="2000" b="1" dirty="0">
              <a:latin typeface="Arial" panose="020B0604020202020204" pitchFamily="34" charset="0"/>
            </a:endParaRP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11" y="2852416"/>
            <a:ext cx="3729868" cy="392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293750" y="854310"/>
            <a:ext cx="4891339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</a:rPr>
              <a:t>  Variable stars and </a:t>
            </a:r>
            <a:r>
              <a:rPr lang="en-US" sz="2000" b="1" dirty="0" err="1">
                <a:solidFill>
                  <a:srgbClr val="002060"/>
                </a:solidFill>
              </a:rPr>
              <a:t>asteroseismology</a:t>
            </a:r>
            <a:endParaRPr lang="en-US" sz="20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sz="20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</a:rPr>
              <a:t>  EUV-bright and soft X-ray sources</a:t>
            </a:r>
          </a:p>
          <a:p>
            <a:pPr>
              <a:buFont typeface="Wingdings" pitchFamily="2" charset="2"/>
              <a:buChar char="q"/>
            </a:pPr>
            <a:endParaRPr lang="en-US" sz="20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</a:rPr>
              <a:t>  Study of GRB afterglows and Supernovae</a:t>
            </a:r>
          </a:p>
          <a:p>
            <a:pPr>
              <a:buFont typeface="Wingdings" pitchFamily="2" charset="2"/>
              <a:buChar char="q"/>
            </a:pPr>
            <a:endParaRPr lang="en-US" sz="20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</a:rPr>
              <a:t>  Optical variability of </a:t>
            </a:r>
            <a:r>
              <a:rPr lang="en-US" sz="2000" b="1" dirty="0" smtClean="0">
                <a:solidFill>
                  <a:srgbClr val="002060"/>
                </a:solidFill>
              </a:rPr>
              <a:t>AGNs</a:t>
            </a:r>
            <a:endParaRPr lang="en-US" sz="20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sz="20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</a:rPr>
              <a:t>  Galaxy photometry</a:t>
            </a:r>
          </a:p>
          <a:p>
            <a:pPr>
              <a:buFont typeface="Wingdings" pitchFamily="2" charset="2"/>
              <a:buChar char="q"/>
            </a:pPr>
            <a:endParaRPr lang="en-US" sz="20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</a:rPr>
              <a:t>  Star clusters as a tool of stellar evolution</a:t>
            </a:r>
          </a:p>
          <a:p>
            <a:pPr>
              <a:buFont typeface="Wingdings" pitchFamily="2" charset="2"/>
              <a:buChar char="q"/>
            </a:pPr>
            <a:endParaRPr lang="en-US" sz="20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</a:rPr>
              <a:t>  PMS stars in young clusters</a:t>
            </a:r>
          </a:p>
          <a:p>
            <a:pPr>
              <a:buFont typeface="Wingdings" pitchFamily="2" charset="2"/>
              <a:buChar char="q"/>
            </a:pPr>
            <a:endParaRPr lang="en-US" sz="20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</a:rPr>
              <a:t>  Interacting binary systems</a:t>
            </a:r>
          </a:p>
          <a:p>
            <a:pPr>
              <a:buFont typeface="Wingdings" pitchFamily="2" charset="2"/>
              <a:buChar char="q"/>
            </a:pPr>
            <a:endParaRPr lang="en-US" sz="20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</a:rPr>
              <a:t> Other scientific goals (optical follow-up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of GMRT, ASTROSAT and ILMT sources)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778842" y="-46038"/>
            <a:ext cx="3008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Scientific goals</a:t>
            </a:r>
          </a:p>
        </p:txBody>
      </p:sp>
    </p:spTree>
    <p:extLst>
      <p:ext uri="{BB962C8B-B14F-4D97-AF65-F5344CB8AC3E}">
        <p14:creationId xmlns:p14="http://schemas.microsoft.com/office/powerpoint/2010/main" val="5365631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4038601" y="76201"/>
            <a:ext cx="34965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</a:rPr>
              <a:t>Input Parameters</a:t>
            </a:r>
          </a:p>
        </p:txBody>
      </p:sp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1600200" y="762001"/>
            <a:ext cx="8839200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b="1" dirty="0"/>
              <a:t>  M1 Diameter – 3.6 m, Effective reflecting area – 0.72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/>
              <a:t>  M1 reflectivity ~ 0.92+-0.02 (350 – 850nm), 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/>
              <a:t>  M2 reflectivity ~ 0.86+-0.02 (400 -1000nm)</a:t>
            </a:r>
          </a:p>
          <a:p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/>
              <a:t>  CCD Glass transmission ~ 0.98   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/>
              <a:t>  Sec z ~ 1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/>
              <a:t>  Seeing FWHM ~ 1 </a:t>
            </a:r>
            <a:r>
              <a:rPr lang="en-US" sz="2000" b="1" dirty="0" err="1"/>
              <a:t>arcsec</a:t>
            </a:r>
            <a:r>
              <a:rPr lang="en-US" sz="2000" b="1" dirty="0"/>
              <a:t>,  2 </a:t>
            </a:r>
            <a:r>
              <a:rPr lang="en-US" sz="2000" b="1" dirty="0" err="1"/>
              <a:t>arcsec</a:t>
            </a:r>
            <a:r>
              <a:rPr lang="en-US" sz="2000" b="1" dirty="0"/>
              <a:t> 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/>
              <a:t>  Aperture radius ~ 1*FWHM </a:t>
            </a:r>
            <a:r>
              <a:rPr lang="en-US" sz="2000" b="1" dirty="0" err="1"/>
              <a:t>arcsec</a:t>
            </a:r>
            <a:r>
              <a:rPr lang="en-US" sz="2000" b="1" dirty="0"/>
              <a:t>, ~ 2*FWHM </a:t>
            </a:r>
            <a:r>
              <a:rPr lang="en-US" sz="2000" b="1" dirty="0" err="1"/>
              <a:t>arcsec</a:t>
            </a:r>
            <a:endParaRPr lang="en-US" sz="2000" b="1" dirty="0"/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/>
              <a:t>  CCD Pixel size ~ 0.095555 </a:t>
            </a:r>
            <a:r>
              <a:rPr lang="en-US" sz="2000" b="1" dirty="0" err="1"/>
              <a:t>arcsec</a:t>
            </a:r>
            <a:r>
              <a:rPr lang="en-US" sz="2000" b="1" dirty="0"/>
              <a:t>/15 micron, 0.3822 </a:t>
            </a:r>
            <a:r>
              <a:rPr lang="en-US" sz="2000" b="1" dirty="0" err="1"/>
              <a:t>arcsec</a:t>
            </a:r>
            <a:r>
              <a:rPr lang="en-US" sz="2000" b="1" dirty="0"/>
              <a:t> in 4x4 bin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/>
              <a:t>  CCD </a:t>
            </a:r>
            <a:r>
              <a:rPr lang="en-US" sz="2000" b="1" dirty="0" err="1"/>
              <a:t>Darknoise</a:t>
            </a:r>
            <a:r>
              <a:rPr lang="en-US" sz="2000" b="1" dirty="0"/>
              <a:t> ~ 0.0000007 electrons/pix/sec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/>
              <a:t>  CCD readout noise ~ 2.5 at 100 kHz and 6.0 electrons at 1 MHz  </a:t>
            </a:r>
          </a:p>
        </p:txBody>
      </p:sp>
    </p:spTree>
    <p:extLst>
      <p:ext uri="{BB962C8B-B14F-4D97-AF65-F5344CB8AC3E}">
        <p14:creationId xmlns:p14="http://schemas.microsoft.com/office/powerpoint/2010/main" val="188251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553792" y="1030310"/>
            <a:ext cx="996180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 Wavelength (Å units)          = (3652,       4448,     5505,       6588,          8060)</a:t>
            </a:r>
            <a:br>
              <a:rPr lang="en-US" sz="2400" b="1" dirty="0"/>
            </a:br>
            <a:r>
              <a:rPr lang="en-US" sz="2400" b="1" dirty="0"/>
              <a:t> </a:t>
            </a:r>
          </a:p>
          <a:p>
            <a:r>
              <a:rPr lang="en-US" sz="2400" b="1" dirty="0"/>
              <a:t>Wave width                           = (526,         1008,        827,       1568,         1542)</a:t>
            </a:r>
            <a:br>
              <a:rPr lang="en-US" sz="2400" b="1" dirty="0"/>
            </a:br>
            <a:endParaRPr lang="en-US" sz="2400" b="1" dirty="0"/>
          </a:p>
          <a:p>
            <a:r>
              <a:rPr lang="en-US" sz="2400" b="1" dirty="0"/>
              <a:t>Zero points (erg/s/cm2/Å)   = (428.0,      619.0,      360.0,     215.0,       111.0)*10^-11 </a:t>
            </a:r>
            <a:br>
              <a:rPr lang="en-US" sz="2400" b="1" dirty="0"/>
            </a:br>
            <a:endParaRPr lang="en-US" sz="2400" b="1" dirty="0"/>
          </a:p>
          <a:p>
            <a:r>
              <a:rPr lang="en-US" sz="2400" b="1" dirty="0"/>
              <a:t>Extinction Coefficients        = (0.49,        0.32,        0.21,      0.13,          0.08)</a:t>
            </a:r>
            <a:br>
              <a:rPr lang="en-US" sz="2400" b="1" dirty="0"/>
            </a:br>
            <a:r>
              <a:rPr lang="en-US" sz="2400" b="1" dirty="0"/>
              <a:t>    </a:t>
            </a:r>
          </a:p>
          <a:p>
            <a:r>
              <a:rPr lang="en-US" sz="2400" b="1" dirty="0" err="1"/>
              <a:t>Sky_mag</a:t>
            </a:r>
            <a:r>
              <a:rPr lang="en-US" sz="2400" b="1" dirty="0"/>
              <a:t> (mag/arcsec2)      = (22.1,        22.4,        21.3,      20.5,          18.9)</a:t>
            </a:r>
            <a:br>
              <a:rPr lang="en-US" sz="2400" b="1" dirty="0"/>
            </a:br>
            <a:r>
              <a:rPr lang="en-US" sz="2400" b="1" dirty="0"/>
              <a:t>    </a:t>
            </a:r>
          </a:p>
          <a:p>
            <a:r>
              <a:rPr lang="en-US" sz="2400" b="1" dirty="0"/>
              <a:t>QE (STA, 15 micron)            = ( 0.75,        0.96,       0.91,      0.86,          0.60)</a:t>
            </a:r>
          </a:p>
          <a:p>
            <a:endParaRPr lang="en-US" sz="2400" b="1" dirty="0"/>
          </a:p>
          <a:p>
            <a:r>
              <a:rPr lang="en-US" sz="2400" b="1" dirty="0"/>
              <a:t>Filter transmission              = (0.62,         0.70,       0.88,       0.80,          0.88)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4038601" y="76201"/>
            <a:ext cx="34965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</a:rPr>
              <a:t>Input Parameters</a:t>
            </a:r>
          </a:p>
        </p:txBody>
      </p:sp>
    </p:spTree>
    <p:extLst>
      <p:ext uri="{BB962C8B-B14F-4D97-AF65-F5344CB8AC3E}">
        <p14:creationId xmlns:p14="http://schemas.microsoft.com/office/powerpoint/2010/main" val="322438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16" y="-75914"/>
            <a:ext cx="4543718" cy="525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" b="516"/>
          <a:stretch>
            <a:fillRect/>
          </a:stretch>
        </p:blipFill>
        <p:spPr bwMode="auto">
          <a:xfrm>
            <a:off x="5115250" y="4169727"/>
            <a:ext cx="2904854" cy="257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16" b="5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534" y="-37957"/>
            <a:ext cx="2297536" cy="210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5245867" y="4299229"/>
            <a:ext cx="1859206" cy="50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0887" tIns="35443" rIns="70887" bIns="35443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1406" b="1" dirty="0">
                <a:latin typeface="Arial" panose="020B0604020202020204" pitchFamily="34" charset="0"/>
                <a:cs typeface="Arial" panose="020B0604020202020204" pitchFamily="34" charset="0"/>
              </a:rPr>
              <a:t>2.34 m VBT, </a:t>
            </a:r>
            <a:r>
              <a:rPr lang="en-US" sz="1406" b="1" dirty="0" err="1">
                <a:latin typeface="Arial" panose="020B0604020202020204" pitchFamily="34" charset="0"/>
                <a:cs typeface="Arial" panose="020B0604020202020204" pitchFamily="34" charset="0"/>
              </a:rPr>
              <a:t>Kavalur</a:t>
            </a:r>
            <a:endParaRPr lang="en-US" sz="1406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buClrTx/>
              <a:buFontTx/>
              <a:buNone/>
            </a:pPr>
            <a:r>
              <a:rPr lang="en-GB" sz="1547" dirty="0"/>
              <a:t>Altitude = 0.8 km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34" y="4096045"/>
            <a:ext cx="1930243" cy="262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814" y="0"/>
            <a:ext cx="2514116" cy="213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609776" y="-21212"/>
            <a:ext cx="1794252" cy="53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0887" tIns="35443" rIns="70887" bIns="35443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1547" b="1">
                <a:latin typeface="Georgia" panose="02040502050405020303" pitchFamily="18" charset="0"/>
              </a:rPr>
              <a:t>1.2 m  </a:t>
            </a:r>
          </a:p>
          <a:p>
            <a:pPr eaLnBrk="1" hangingPunct="1">
              <a:lnSpc>
                <a:spcPct val="93000"/>
              </a:lnSpc>
              <a:buClrTx/>
              <a:buFontTx/>
              <a:buNone/>
            </a:pPr>
            <a:r>
              <a:rPr lang="en-GB" sz="1547"/>
              <a:t>Alt = 1.7 km, 1980</a:t>
            </a:r>
            <a:r>
              <a:rPr lang="en-US" sz="1547" b="1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V="1">
            <a:off x="5812994" y="273517"/>
            <a:ext cx="2438202" cy="72565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 sz="1266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5746011" y="1502665"/>
            <a:ext cx="2623523" cy="98465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 sz="1266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5530548" y="3745498"/>
            <a:ext cx="350547" cy="40078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 sz="1266"/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H="1">
            <a:off x="3993275" y="2796564"/>
            <a:ext cx="880834" cy="104941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 sz="1266"/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 flipH="1" flipV="1">
            <a:off x="3993275" y="1431216"/>
            <a:ext cx="793756" cy="624064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 sz="1266"/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1556190" y="4732389"/>
            <a:ext cx="2438202" cy="1264873"/>
          </a:xfrm>
          <a:prstGeom prst="rect">
            <a:avLst/>
          </a:prstGeom>
          <a:solidFill>
            <a:srgbClr val="00CC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0887" tIns="35443" rIns="70887" bIns="35443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1828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m </a:t>
            </a:r>
          </a:p>
          <a:p>
            <a:pPr algn="ctr" eaLnBrk="1" hangingPunct="1">
              <a:buClrTx/>
              <a:buFontTx/>
              <a:buNone/>
            </a:pPr>
            <a:r>
              <a:rPr lang="en-US" sz="1828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Japal Rangapur </a:t>
            </a:r>
          </a:p>
          <a:p>
            <a:pPr algn="ctr" eaLnBrk="1" hangingPunct="1">
              <a:lnSpc>
                <a:spcPct val="93000"/>
              </a:lnSpc>
              <a:buClrTx/>
              <a:buFontTx/>
              <a:buNone/>
            </a:pPr>
            <a:r>
              <a:rPr lang="en-GB" sz="1547"/>
              <a:t>Alt = 0.7 km, 1972</a:t>
            </a:r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flipH="1">
            <a:off x="3993275" y="3103572"/>
            <a:ext cx="1545087" cy="1872191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 sz="1266"/>
          </a:p>
        </p:txBody>
      </p:sp>
      <p:pic>
        <p:nvPicPr>
          <p:cNvPr id="23568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814" y="2203759"/>
            <a:ext cx="2489556" cy="269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1697971" y="2144591"/>
            <a:ext cx="2205992" cy="67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0887" tIns="35443" rIns="70887" bIns="35443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spcBef>
                <a:spcPts val="967"/>
              </a:spcBef>
            </a:pPr>
            <a:r>
              <a:rPr lang="en-US" sz="1547" b="1">
                <a:latin typeface="Georgia" panose="02040502050405020303" pitchFamily="18" charset="0"/>
              </a:rPr>
              <a:t>2 m at Girwali</a:t>
            </a:r>
          </a:p>
          <a:p>
            <a:pPr>
              <a:spcBef>
                <a:spcPts val="967"/>
              </a:spcBef>
            </a:pPr>
            <a:r>
              <a:rPr lang="en-GB" sz="1547"/>
              <a:t>Alt = 1 km, 2006</a:t>
            </a:r>
          </a:p>
        </p:txBody>
      </p:sp>
      <p:pic>
        <p:nvPicPr>
          <p:cNvPr id="23570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691" y="1994994"/>
            <a:ext cx="2074258" cy="207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8551506" y="4039109"/>
            <a:ext cx="1780081" cy="73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0887" tIns="35443" rIns="70887" bIns="35443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1406" b="1">
                <a:latin typeface="Arial" panose="020B0604020202020204" pitchFamily="34" charset="0"/>
                <a:cs typeface="Arial" panose="020B0604020202020204" pitchFamily="34" charset="0"/>
              </a:rPr>
              <a:t>1.04 m ST, Nainital</a:t>
            </a:r>
          </a:p>
          <a:p>
            <a:pPr eaLnBrk="1" hangingPunct="1">
              <a:lnSpc>
                <a:spcPct val="93000"/>
              </a:lnSpc>
              <a:buClrTx/>
              <a:buFontTx/>
              <a:buNone/>
            </a:pPr>
            <a:r>
              <a:rPr lang="en-GB" sz="1547"/>
              <a:t>              Alt = 2 km</a:t>
            </a:r>
          </a:p>
          <a:p>
            <a:pPr eaLnBrk="1" hangingPunct="1">
              <a:lnSpc>
                <a:spcPct val="93000"/>
              </a:lnSpc>
              <a:buClrTx/>
              <a:buFontTx/>
              <a:buNone/>
            </a:pPr>
            <a:r>
              <a:rPr lang="en-GB" sz="1547"/>
              <a:t>                     1972</a:t>
            </a:r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>
            <a:off x="5746011" y="1567416"/>
            <a:ext cx="2831172" cy="27854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 sz="1266"/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8742409" y="3305640"/>
            <a:ext cx="1901217" cy="69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sz="2180">
                <a:solidFill>
                  <a:srgbClr val="FFFFFF"/>
                </a:solidFill>
              </a:rPr>
              <a:t>1.3 m DFOT</a:t>
            </a:r>
          </a:p>
          <a:p>
            <a:pPr eaLnBrk="1">
              <a:buClrTx/>
              <a:buFontTx/>
              <a:buNone/>
            </a:pPr>
            <a:r>
              <a:rPr lang="en-US" sz="2180">
                <a:solidFill>
                  <a:srgbClr val="FFFFFF"/>
                </a:solidFill>
              </a:rPr>
              <a:t>2.5km alt, 2010</a:t>
            </a:r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8394095" y="-32375"/>
            <a:ext cx="2257346" cy="54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0887" tIns="35443" rIns="70887" bIns="35443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spcBef>
                <a:spcPts val="967"/>
              </a:spcBef>
            </a:pPr>
            <a:r>
              <a:rPr lang="en-GB" sz="1547"/>
              <a:t> 2-m HCT, Hanle;  Alt = 4.5 km, 2000</a:t>
            </a:r>
          </a:p>
        </p:txBody>
      </p:sp>
    </p:spTree>
    <p:extLst>
      <p:ext uri="{BB962C8B-B14F-4D97-AF65-F5344CB8AC3E}">
        <p14:creationId xmlns:p14="http://schemas.microsoft.com/office/powerpoint/2010/main" val="693738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igubvri_300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48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haldwani\Desktop\PMB3.6mFeb2016\Imager\crab_1mhz_5gain_180sec_10degr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1" y="76200"/>
            <a:ext cx="5399663" cy="3962400"/>
          </a:xfrm>
          <a:prstGeom prst="rect">
            <a:avLst/>
          </a:prstGeom>
          <a:noFill/>
        </p:spPr>
      </p:pic>
      <p:pic>
        <p:nvPicPr>
          <p:cNvPr id="8195" name="Picture 3" descr="C:\Users\hphaldwani\Desktop\PMB3.6mFeb2016\Imager\m1_star_contour_5gain_1mh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-381000"/>
            <a:ext cx="3143250" cy="4067735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8196" name="Picture 4" descr="C:\Users\hphaldwani\Desktop\PMB3.6mFeb2016\Imager\m1_star_1dgauss_5gain_1mh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225054"/>
            <a:ext cx="3219450" cy="4166347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8197" name="Picture 5" descr="C:\Users\hphaldwani\Desktop\PMB3.6mFeb2016\Imager\m1_star_radial_5gain_1mh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3301254"/>
            <a:ext cx="3219450" cy="4166347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3147524" y="2895600"/>
            <a:ext cx="510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↑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4656" y="572355"/>
            <a:ext cx="161941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M1, Crab,</a:t>
            </a:r>
          </a:p>
          <a:p>
            <a:r>
              <a:rPr lang="en-GB" b="1" dirty="0">
                <a:solidFill>
                  <a:srgbClr val="FF0000"/>
                </a:solidFill>
              </a:rPr>
              <a:t>V-band, </a:t>
            </a:r>
          </a:p>
          <a:p>
            <a:r>
              <a:rPr lang="en-GB" b="1" dirty="0">
                <a:solidFill>
                  <a:srgbClr val="FF0000"/>
                </a:solidFill>
              </a:rPr>
              <a:t>180 sec,</a:t>
            </a:r>
          </a:p>
          <a:p>
            <a:r>
              <a:rPr lang="en-GB" b="1" dirty="0">
                <a:solidFill>
                  <a:srgbClr val="FF0000"/>
                </a:solidFill>
              </a:rPr>
              <a:t>1 MHz,</a:t>
            </a:r>
          </a:p>
          <a:p>
            <a:r>
              <a:rPr lang="en-GB" b="1" dirty="0">
                <a:solidFill>
                  <a:srgbClr val="FF0000"/>
                </a:solidFill>
              </a:rPr>
              <a:t>Gain 5,</a:t>
            </a:r>
          </a:p>
          <a:p>
            <a:r>
              <a:rPr lang="en-GB" b="1" dirty="0">
                <a:solidFill>
                  <a:srgbClr val="FF0000"/>
                </a:solidFill>
              </a:rPr>
              <a:t>Single,</a:t>
            </a:r>
          </a:p>
          <a:p>
            <a:r>
              <a:rPr lang="en-GB" b="1" dirty="0">
                <a:solidFill>
                  <a:srgbClr val="FF0000"/>
                </a:solidFill>
              </a:rPr>
              <a:t>raw,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fwhm</a:t>
            </a:r>
            <a:r>
              <a:rPr lang="en-GB" b="1" dirty="0">
                <a:solidFill>
                  <a:srgbClr val="FF0000"/>
                </a:solidFill>
              </a:rPr>
              <a:t>  9 </a:t>
            </a:r>
            <a:r>
              <a:rPr lang="en-GB" b="1" dirty="0" smtClean="0">
                <a:solidFill>
                  <a:srgbClr val="FF0000"/>
                </a:solidFill>
              </a:rPr>
              <a:t>pixels,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2015 Dec, 11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80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haldwani\Desktop\BINA_2016\jpg\ngc488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4421632" cy="4421632"/>
          </a:xfrm>
          <a:prstGeom prst="rect">
            <a:avLst/>
          </a:prstGeom>
          <a:noFill/>
        </p:spPr>
      </p:pic>
      <p:pic>
        <p:nvPicPr>
          <p:cNvPr id="7172" name="Picture 4" descr="C:\Users\hphaldwani\Desktop\BINA_2016\jpg\ngc613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7600" y="-6324600"/>
            <a:ext cx="5201920" cy="5201920"/>
          </a:xfrm>
          <a:prstGeom prst="rect">
            <a:avLst/>
          </a:prstGeom>
          <a:noFill/>
        </p:spPr>
      </p:pic>
      <p:pic>
        <p:nvPicPr>
          <p:cNvPr id="7173" name="Picture 5" descr="C:\Users\hphaldwani\Desktop\BINA_2016\jpg\ngc613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6368" y="0"/>
            <a:ext cx="4421632" cy="442163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57401" y="4648200"/>
            <a:ext cx="3953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RGB image of NGC 488 spiral galaxy</a:t>
            </a:r>
          </a:p>
          <a:p>
            <a:r>
              <a:rPr lang="en-GB" sz="2000" b="1" dirty="0"/>
              <a:t> in 3*200 sec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85562" y="4702314"/>
            <a:ext cx="3953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RGB image of NGC 613 spiral galaxy</a:t>
            </a:r>
          </a:p>
          <a:p>
            <a:r>
              <a:rPr lang="en-GB" sz="2000" b="1" dirty="0"/>
              <a:t> in 3*200 sec .</a:t>
            </a:r>
          </a:p>
        </p:txBody>
      </p:sp>
    </p:spTree>
    <p:extLst>
      <p:ext uri="{BB962C8B-B14F-4D97-AF65-F5344CB8AC3E}">
        <p14:creationId xmlns:p14="http://schemas.microsoft.com/office/powerpoint/2010/main" val="267777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36"/>
            <a:ext cx="12192000" cy="63991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7290" y="6490950"/>
            <a:ext cx="6869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rgbClr val="002060"/>
                </a:solidFill>
              </a:rPr>
              <a:t>NGC 5486 and NGC 5487 (right) as seen by the CCD Imager + 3.6m DOT</a:t>
            </a:r>
            <a:endParaRPr lang="en-IN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5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14300" y="45720"/>
            <a:ext cx="8257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/>
              <a:t>NGC 4147 observations with the 4Kx4K CCD Imager +3.6m DOT:</a:t>
            </a:r>
            <a:endParaRPr lang="en-IN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157" y="507386"/>
            <a:ext cx="8252360" cy="635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1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11" y="136478"/>
            <a:ext cx="11355309" cy="2691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31" y="3417440"/>
            <a:ext cx="11103849" cy="291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2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618" y="-36394"/>
            <a:ext cx="7173481" cy="6460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2860" y="621792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/>
              <a:t>CMD of the Globular cluster NGC 4147 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4481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854944"/>
            <a:ext cx="76962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635375" y="122304"/>
            <a:ext cx="4921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sz="2400" b="1">
                <a:solidFill>
                  <a:srgbClr val="FF0000"/>
                </a:solidFill>
              </a:rPr>
              <a:t>Optical Transients, Phase Space</a:t>
            </a:r>
          </a:p>
        </p:txBody>
      </p:sp>
    </p:spTree>
    <p:extLst>
      <p:ext uri="{BB962C8B-B14F-4D97-AF65-F5344CB8AC3E}">
        <p14:creationId xmlns:p14="http://schemas.microsoft.com/office/powerpoint/2010/main" val="9656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oao.edu/currents/img/time-do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3" y="504824"/>
            <a:ext cx="8459715" cy="640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43195" y="-2382"/>
            <a:ext cx="4921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sz="2400" b="1">
                <a:solidFill>
                  <a:srgbClr val="FF0000"/>
                </a:solidFill>
              </a:rPr>
              <a:t>Optical Transients, Phase Space</a:t>
            </a:r>
          </a:p>
        </p:txBody>
      </p:sp>
    </p:spTree>
    <p:extLst>
      <p:ext uri="{BB962C8B-B14F-4D97-AF65-F5344CB8AC3E}">
        <p14:creationId xmlns:p14="http://schemas.microsoft.com/office/powerpoint/2010/main" val="299950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442" y="91269"/>
            <a:ext cx="8922234" cy="667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4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41" y="-38636"/>
            <a:ext cx="9336032" cy="689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78" y="104892"/>
            <a:ext cx="8770513" cy="6455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0924" y="6471639"/>
            <a:ext cx="806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Internal shocks Vs. magnetic reconnection ? (Kumar &amp; </a:t>
            </a:r>
            <a:r>
              <a:rPr lang="en-IN" b="1" dirty="0" err="1" smtClean="0">
                <a:solidFill>
                  <a:srgbClr val="FF0000"/>
                </a:solidFill>
              </a:rPr>
              <a:t>Crumley</a:t>
            </a:r>
            <a:r>
              <a:rPr lang="en-IN" b="1" dirty="0" smtClean="0">
                <a:solidFill>
                  <a:srgbClr val="FF0000"/>
                </a:solidFill>
              </a:rPr>
              <a:t> 2015, </a:t>
            </a:r>
            <a:r>
              <a:rPr lang="en-IN" b="1" dirty="0" err="1" smtClean="0">
                <a:solidFill>
                  <a:srgbClr val="FF0000"/>
                </a:solidFill>
              </a:rPr>
              <a:t>Granot</a:t>
            </a:r>
            <a:r>
              <a:rPr lang="en-IN" b="1" dirty="0" smtClean="0">
                <a:solidFill>
                  <a:srgbClr val="FF0000"/>
                </a:solidFill>
              </a:rPr>
              <a:t> 2016)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9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6" y="931190"/>
            <a:ext cx="5870621" cy="585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796634" y="5902419"/>
            <a:ext cx="14494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i="1" dirty="0"/>
              <a:t>(</a:t>
            </a:r>
            <a:r>
              <a:rPr lang="en-US" i="1" dirty="0" err="1"/>
              <a:t>Kann</a:t>
            </a:r>
            <a:r>
              <a:rPr lang="en-US" i="1" dirty="0"/>
              <a:t> et al. </a:t>
            </a:r>
            <a:r>
              <a:rPr lang="en-US" i="1" dirty="0" smtClean="0"/>
              <a:t>2010)</a:t>
            </a:r>
            <a:endParaRPr lang="en-US" i="1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0"/>
            <a:ext cx="653390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u="sng" dirty="0">
                <a:solidFill>
                  <a:srgbClr val="FF0000"/>
                </a:solidFill>
                <a:latin typeface="Calibri" panose="020F0502020204030204" pitchFamily="34" charset="0"/>
              </a:rPr>
              <a:t>O</a:t>
            </a:r>
            <a:r>
              <a:rPr lang="en-US" sz="2400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ptical afterglows: (</a:t>
            </a:r>
            <a:r>
              <a:rPr lang="en-US" sz="2400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Kumar &amp; Zhang 2016, review</a:t>
            </a:r>
            <a:r>
              <a:rPr lang="en-US" sz="2400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en-US" sz="1400" u="sng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Granot</a:t>
            </a:r>
            <a:r>
              <a:rPr lang="en-US" sz="1400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 &amp; Sari 2002, Kumar &amp; </a:t>
            </a:r>
            <a:r>
              <a:rPr lang="en-US" sz="1400" u="sng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Panaitescu</a:t>
            </a:r>
            <a:r>
              <a:rPr lang="en-US" sz="1400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 2001, Sari et al. 1998, 1999, Rhoads 1999  </a:t>
            </a:r>
          </a:p>
          <a:p>
            <a:r>
              <a:rPr lang="en-US" sz="1400" u="sng" dirty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r>
              <a:rPr lang="en-US" sz="1400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nd many more</a:t>
            </a:r>
            <a:endParaRPr lang="en-US" sz="1400" u="sng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223" y="25757"/>
            <a:ext cx="5502316" cy="7176117"/>
          </a:xfrm>
          <a:prstGeom prst="rect">
            <a:avLst/>
          </a:prstGeom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10518049" y="182041"/>
            <a:ext cx="14494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i="1" dirty="0"/>
              <a:t>(</a:t>
            </a:r>
            <a:r>
              <a:rPr lang="en-US" i="1" dirty="0" err="1"/>
              <a:t>Kann</a:t>
            </a:r>
            <a:r>
              <a:rPr lang="en-US" i="1" dirty="0"/>
              <a:t> et al. </a:t>
            </a:r>
            <a:r>
              <a:rPr lang="en-US" i="1" dirty="0" smtClean="0"/>
              <a:t>2017)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1140225" y="4404575"/>
            <a:ext cx="880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/>
              <a:t>130925A</a:t>
            </a:r>
            <a:endParaRPr lang="en-IN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1292625" y="3204696"/>
            <a:ext cx="880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 smtClean="0"/>
              <a:t>111209A</a:t>
            </a:r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20574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136" y="0"/>
            <a:ext cx="9635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366" y="437882"/>
            <a:ext cx="1912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arXiv:1605:01303,</a:t>
            </a:r>
          </a:p>
          <a:p>
            <a:r>
              <a:rPr lang="en-IN" b="1" dirty="0" smtClean="0"/>
              <a:t>Turpin et al. 2016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1401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-67777" y="-76320"/>
            <a:ext cx="5530320" cy="577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u="sng" dirty="0" smtClean="0">
                <a:solidFill>
                  <a:srgbClr val="FF0000"/>
                </a:solidFill>
                <a:latin typeface="Calibri"/>
              </a:rPr>
              <a:t>Optical Afterglows</a:t>
            </a:r>
            <a:r>
              <a:rPr lang="en-US" sz="3200" b="1" u="sng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3200" b="1" u="sng" dirty="0" smtClean="0">
                <a:solidFill>
                  <a:srgbClr val="FF0000"/>
                </a:solidFill>
                <a:latin typeface="Calibri"/>
              </a:rPr>
              <a:t>issues for the 3.6m DOT:</a:t>
            </a:r>
            <a:endParaRPr dirty="0"/>
          </a:p>
        </p:txBody>
      </p:sp>
      <p:sp>
        <p:nvSpPr>
          <p:cNvPr id="135" name="CustomShape 2"/>
          <p:cNvSpPr/>
          <p:nvPr/>
        </p:nvSpPr>
        <p:spPr>
          <a:xfrm>
            <a:off x="154544" y="533520"/>
            <a:ext cx="11075830" cy="60733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7030A0"/>
                </a:solidFill>
                <a:latin typeface="Calibri"/>
              </a:rPr>
              <a:t>*  On similar time-scale, optical light-curves decay differently </a:t>
            </a:r>
            <a:r>
              <a:rPr lang="en-US" sz="2400" b="1" dirty="0" smtClean="0">
                <a:solidFill>
                  <a:srgbClr val="7030A0"/>
                </a:solidFill>
                <a:latin typeface="Calibri"/>
              </a:rPr>
              <a:t>than </a:t>
            </a:r>
            <a:r>
              <a:rPr lang="en-US" sz="2400" b="1" dirty="0">
                <a:solidFill>
                  <a:srgbClr val="7030A0"/>
                </a:solidFill>
                <a:latin typeface="Calibri"/>
              </a:rPr>
              <a:t>X-ray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B0F0"/>
                </a:solidFill>
                <a:latin typeface="Calibri"/>
              </a:rPr>
              <a:t>    </a:t>
            </a:r>
            <a:r>
              <a:rPr lang="en-US" sz="2400" b="1" dirty="0" smtClean="0">
                <a:solidFill>
                  <a:srgbClr val="00B0F0"/>
                </a:solidFill>
                <a:latin typeface="Calibri"/>
              </a:rPr>
              <a:t> (</a:t>
            </a:r>
            <a:r>
              <a:rPr lang="en-US" sz="2400" b="1" dirty="0">
                <a:solidFill>
                  <a:srgbClr val="00B0F0"/>
                </a:solidFill>
                <a:latin typeface="Calibri"/>
              </a:rPr>
              <a:t>Late time central engine activity /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B0F0"/>
                </a:solidFill>
                <a:latin typeface="Calibri"/>
              </a:rPr>
              <a:t>     Central Engine Afterglow Vs.  Fireball Afterglow /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B0F0"/>
                </a:solidFill>
                <a:latin typeface="Calibri"/>
              </a:rPr>
              <a:t>     Diverse Origins / Physical </a:t>
            </a:r>
            <a:r>
              <a:rPr lang="en-US" sz="2400" b="1" dirty="0" smtClean="0">
                <a:solidFill>
                  <a:srgbClr val="00B0F0"/>
                </a:solidFill>
                <a:latin typeface="Calibri"/>
              </a:rPr>
              <a:t>mechanisms / multi-jets/structured-jet etc. )</a:t>
            </a:r>
          </a:p>
          <a:p>
            <a:pPr>
              <a:lnSpc>
                <a:spcPct val="100000"/>
              </a:lnSpc>
            </a:pPr>
            <a:endParaRPr lang="en-US" sz="2400" b="1" dirty="0">
              <a:solidFill>
                <a:srgbClr val="00B0F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Calibri"/>
              </a:rPr>
              <a:t>*  Ultra-long GRBs and Supernova-GRB connections</a:t>
            </a:r>
            <a:endParaRPr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r>
              <a:rPr lang="en-IN" dirty="0" smtClean="0"/>
              <a:t>      </a:t>
            </a:r>
            <a:r>
              <a:rPr lang="en-IN" sz="2400" b="1" dirty="0" smtClean="0">
                <a:solidFill>
                  <a:srgbClr val="00B0F0"/>
                </a:solidFill>
              </a:rPr>
              <a:t>(Systematic study of special LGRBs/ search for Supernovae in nearby LRGBs </a:t>
            </a:r>
          </a:p>
          <a:p>
            <a:pPr>
              <a:lnSpc>
                <a:spcPct val="100000"/>
              </a:lnSpc>
            </a:pPr>
            <a:r>
              <a:rPr lang="en-IN" sz="2400" b="1" dirty="0">
                <a:solidFill>
                  <a:srgbClr val="00B0F0"/>
                </a:solidFill>
              </a:rPr>
              <a:t> </a:t>
            </a:r>
            <a:r>
              <a:rPr lang="en-IN" sz="2400" b="1" dirty="0" smtClean="0">
                <a:solidFill>
                  <a:srgbClr val="00B0F0"/>
                </a:solidFill>
              </a:rPr>
              <a:t>    / Multi-band studies of nearby hosts)     </a:t>
            </a:r>
          </a:p>
          <a:p>
            <a:pPr>
              <a:lnSpc>
                <a:spcPct val="100000"/>
              </a:lnSpc>
            </a:pPr>
            <a:endParaRPr lang="en-IN" dirty="0" smtClean="0"/>
          </a:p>
          <a:p>
            <a:pPr>
              <a:lnSpc>
                <a:spcPct val="100000"/>
              </a:lnSpc>
            </a:pPr>
            <a:r>
              <a:rPr lang="en-IN" dirty="0" smtClean="0"/>
              <a:t> 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7030A0"/>
                </a:solidFill>
                <a:latin typeface="Calibri"/>
              </a:rPr>
              <a:t>*  For more than </a:t>
            </a:r>
            <a:r>
              <a:rPr lang="en-US" sz="2400" b="1" dirty="0" smtClean="0">
                <a:solidFill>
                  <a:srgbClr val="7030A0"/>
                </a:solidFill>
                <a:latin typeface="Calibri"/>
              </a:rPr>
              <a:t>35% </a:t>
            </a:r>
            <a:r>
              <a:rPr lang="en-US" sz="2400" b="1" dirty="0">
                <a:solidFill>
                  <a:srgbClr val="7030A0"/>
                </a:solidFill>
                <a:latin typeface="Calibri"/>
              </a:rPr>
              <a:t>of </a:t>
            </a:r>
            <a:r>
              <a:rPr lang="en-US" sz="2400" b="1" dirty="0" smtClean="0">
                <a:solidFill>
                  <a:srgbClr val="7030A0"/>
                </a:solidFill>
                <a:latin typeface="Calibri"/>
              </a:rPr>
              <a:t>localized GRBs</a:t>
            </a:r>
            <a:r>
              <a:rPr lang="en-US" sz="2400" b="1" dirty="0">
                <a:solidFill>
                  <a:srgbClr val="7030A0"/>
                </a:solidFill>
                <a:latin typeface="Calibri"/>
              </a:rPr>
              <a:t>, No observed optical emission, </a:t>
            </a:r>
            <a:r>
              <a:rPr lang="en-US" sz="2400" b="1" dirty="0" smtClean="0">
                <a:solidFill>
                  <a:srgbClr val="7030A0"/>
                </a:solidFill>
                <a:latin typeface="Calibri"/>
              </a:rPr>
              <a:t>Dark </a:t>
            </a:r>
            <a:r>
              <a:rPr lang="en-US" sz="2400" b="1" dirty="0">
                <a:solidFill>
                  <a:srgbClr val="7030A0"/>
                </a:solidFill>
                <a:latin typeface="Calibri"/>
              </a:rPr>
              <a:t>bursts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7030A0"/>
                </a:solidFill>
                <a:latin typeface="Calibri"/>
              </a:rPr>
              <a:t>    </a:t>
            </a:r>
            <a:r>
              <a:rPr lang="en-US" sz="2400" b="1" dirty="0">
                <a:solidFill>
                  <a:srgbClr val="00B0F0"/>
                </a:solidFill>
                <a:latin typeface="Calibri"/>
              </a:rPr>
              <a:t>(Host Obscured / </a:t>
            </a:r>
            <a:r>
              <a:rPr lang="en-US" sz="2400" b="1" dirty="0" smtClean="0">
                <a:solidFill>
                  <a:srgbClr val="00B0F0"/>
                </a:solidFill>
                <a:latin typeface="Calibri"/>
              </a:rPr>
              <a:t>Intrinsically </a:t>
            </a:r>
            <a:r>
              <a:rPr lang="en-US" sz="2400" b="1" dirty="0">
                <a:solidFill>
                  <a:srgbClr val="00B0F0"/>
                </a:solidFill>
                <a:latin typeface="Calibri"/>
              </a:rPr>
              <a:t>dim </a:t>
            </a:r>
            <a:r>
              <a:rPr lang="en-US" sz="2400" b="1" dirty="0" smtClean="0">
                <a:solidFill>
                  <a:srgbClr val="00B0F0"/>
                </a:solidFill>
                <a:latin typeface="Calibri"/>
              </a:rPr>
              <a:t>/ </a:t>
            </a:r>
            <a:r>
              <a:rPr lang="en-US" sz="2400" b="1" dirty="0">
                <a:solidFill>
                  <a:srgbClr val="00B0F0"/>
                </a:solidFill>
                <a:latin typeface="Calibri"/>
              </a:rPr>
              <a:t>High-redshift Events) </a:t>
            </a:r>
            <a:endParaRPr dirty="0"/>
          </a:p>
          <a:p>
            <a:pPr>
              <a:lnSpc>
                <a:spcPct val="100000"/>
              </a:lnSpc>
            </a:pPr>
            <a:endParaRPr lang="en-IN" dirty="0" smtClean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7030A0"/>
                </a:solidFill>
                <a:latin typeface="Calibri"/>
              </a:rPr>
              <a:t> *  </a:t>
            </a:r>
            <a:r>
              <a:rPr lang="en-US" sz="2400" b="1" dirty="0" smtClean="0">
                <a:solidFill>
                  <a:srgbClr val="7030A0"/>
                </a:solidFill>
                <a:latin typeface="Calibri"/>
              </a:rPr>
              <a:t>Short duration Gamma-ray bursts and search for </a:t>
            </a:r>
            <a:r>
              <a:rPr lang="en-US" sz="2400" b="1" dirty="0" err="1" smtClean="0">
                <a:solidFill>
                  <a:srgbClr val="7030A0"/>
                </a:solidFill>
                <a:latin typeface="Calibri"/>
              </a:rPr>
              <a:t>Kilonovae</a:t>
            </a:r>
            <a:r>
              <a:rPr lang="en-US" sz="2400" b="1" dirty="0" smtClean="0">
                <a:solidFill>
                  <a:srgbClr val="7030A0"/>
                </a:solidFill>
                <a:latin typeface="Calibri"/>
              </a:rPr>
              <a:t> 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7030A0"/>
                </a:solidFill>
                <a:latin typeface="Calibri"/>
              </a:rPr>
              <a:t>       </a:t>
            </a:r>
            <a:r>
              <a:rPr lang="en-US" sz="2400" b="1" dirty="0" smtClean="0">
                <a:solidFill>
                  <a:srgbClr val="00B0F0"/>
                </a:solidFill>
                <a:latin typeface="Calibri"/>
              </a:rPr>
              <a:t>(Systematic search </a:t>
            </a:r>
            <a:r>
              <a:rPr lang="en-US" sz="2400" b="1" dirty="0">
                <a:solidFill>
                  <a:srgbClr val="00B0F0"/>
                </a:solidFill>
                <a:latin typeface="Calibri"/>
              </a:rPr>
              <a:t>/ </a:t>
            </a:r>
            <a:r>
              <a:rPr lang="en-US" sz="2400" b="1" dirty="0" smtClean="0">
                <a:solidFill>
                  <a:srgbClr val="00B0F0"/>
                </a:solidFill>
                <a:latin typeface="Calibri"/>
              </a:rPr>
              <a:t>Jet-breaks </a:t>
            </a:r>
            <a:r>
              <a:rPr lang="en-US" sz="2400" b="1" dirty="0">
                <a:solidFill>
                  <a:srgbClr val="00B0F0"/>
                </a:solidFill>
                <a:latin typeface="Calibri"/>
              </a:rPr>
              <a:t>/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B0F0"/>
                </a:solidFill>
                <a:latin typeface="Calibri"/>
              </a:rPr>
              <a:t>        </a:t>
            </a:r>
            <a:r>
              <a:rPr lang="en-US" sz="2400" b="1" dirty="0" smtClean="0">
                <a:solidFill>
                  <a:srgbClr val="00B0F0"/>
                </a:solidFill>
                <a:latin typeface="Calibri"/>
              </a:rPr>
              <a:t>study of </a:t>
            </a:r>
            <a:r>
              <a:rPr lang="en-US" sz="2400" b="1" dirty="0">
                <a:solidFill>
                  <a:srgbClr val="00B0F0"/>
                </a:solidFill>
                <a:latin typeface="Calibri"/>
              </a:rPr>
              <a:t>n</a:t>
            </a:r>
            <a:r>
              <a:rPr lang="en-US" sz="2400" b="1" dirty="0" smtClean="0">
                <a:solidFill>
                  <a:srgbClr val="00B0F0"/>
                </a:solidFill>
                <a:latin typeface="Calibri"/>
              </a:rPr>
              <a:t>earby hosts / Kilo-nova emissions)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697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1489800" y="0"/>
            <a:ext cx="511740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u="sng">
                <a:solidFill>
                  <a:srgbClr val="FF0000"/>
                </a:solidFill>
                <a:latin typeface="Calibri"/>
              </a:rPr>
              <a:t>Off-axis emission / Structured Outflow:</a:t>
            </a:r>
            <a:endParaRPr/>
          </a:p>
        </p:txBody>
      </p:sp>
      <p:pic>
        <p:nvPicPr>
          <p:cNvPr id="229" name="Picture 4"/>
          <p:cNvPicPr/>
          <p:nvPr/>
        </p:nvPicPr>
        <p:blipFill>
          <a:blip r:embed="rId3"/>
          <a:stretch/>
        </p:blipFill>
        <p:spPr>
          <a:xfrm>
            <a:off x="7162680" y="76320"/>
            <a:ext cx="3428640" cy="4444560"/>
          </a:xfrm>
          <a:prstGeom prst="rect">
            <a:avLst/>
          </a:prstGeom>
          <a:ln w="9360">
            <a:noFill/>
          </a:ln>
        </p:spPr>
      </p:pic>
      <p:pic>
        <p:nvPicPr>
          <p:cNvPr id="230" name="Picture 4"/>
          <p:cNvPicPr/>
          <p:nvPr/>
        </p:nvPicPr>
        <p:blipFill>
          <a:blip r:embed="rId4"/>
          <a:stretch/>
        </p:blipFill>
        <p:spPr>
          <a:xfrm>
            <a:off x="1600320" y="684360"/>
            <a:ext cx="5181120" cy="2668320"/>
          </a:xfrm>
          <a:prstGeom prst="rect">
            <a:avLst/>
          </a:prstGeom>
          <a:ln w="9360">
            <a:noFill/>
          </a:ln>
        </p:spPr>
      </p:pic>
      <p:sp>
        <p:nvSpPr>
          <p:cNvPr id="231" name="CustomShape 2"/>
          <p:cNvSpPr/>
          <p:nvPr/>
        </p:nvSpPr>
        <p:spPr>
          <a:xfrm>
            <a:off x="927279" y="3406680"/>
            <a:ext cx="9280281" cy="3418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2060"/>
                </a:solidFill>
                <a:latin typeface="Calibri"/>
              </a:rPr>
              <a:t>Early rising light curves at optical frequencies can</a:t>
            </a:r>
            <a:endParaRPr sz="2000" dirty="0"/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2060"/>
                </a:solidFill>
                <a:latin typeface="Calibri"/>
              </a:rPr>
              <a:t>also be observed if the observer is sitting off-axis</a:t>
            </a:r>
            <a:endParaRPr sz="2000" dirty="0"/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2060"/>
                </a:solidFill>
                <a:latin typeface="Calibri"/>
              </a:rPr>
              <a:t>i.e. a geometric effect </a:t>
            </a:r>
            <a:r>
              <a:rPr lang="en-US" sz="2000" b="1" dirty="0">
                <a:solidFill>
                  <a:srgbClr val="0070C0"/>
                </a:solidFill>
                <a:latin typeface="Calibri"/>
              </a:rPr>
              <a:t>(Zhang &amp; </a:t>
            </a:r>
            <a:r>
              <a:rPr lang="en-US" sz="2000" b="1" dirty="0" err="1">
                <a:solidFill>
                  <a:srgbClr val="0070C0"/>
                </a:solidFill>
                <a:latin typeface="Calibri"/>
              </a:rPr>
              <a:t>Meszaros</a:t>
            </a:r>
            <a:r>
              <a:rPr lang="en-US" sz="2000" b="1" dirty="0">
                <a:solidFill>
                  <a:srgbClr val="0070C0"/>
                </a:solidFill>
                <a:latin typeface="Calibri"/>
              </a:rPr>
              <a:t> 2002; </a:t>
            </a:r>
            <a:endParaRPr sz="2000" dirty="0"/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70C0"/>
                </a:solidFill>
                <a:latin typeface="Calibri"/>
              </a:rPr>
              <a:t>Kumar &amp; </a:t>
            </a:r>
            <a:r>
              <a:rPr lang="en-US" sz="2000" b="1" dirty="0" err="1">
                <a:solidFill>
                  <a:srgbClr val="0070C0"/>
                </a:solidFill>
                <a:latin typeface="Calibri"/>
              </a:rPr>
              <a:t>Granot</a:t>
            </a:r>
            <a:r>
              <a:rPr lang="en-US" sz="2000" b="1" dirty="0">
                <a:solidFill>
                  <a:srgbClr val="0070C0"/>
                </a:solidFill>
                <a:latin typeface="Calibri"/>
              </a:rPr>
              <a:t> 2003).</a:t>
            </a:r>
            <a:endParaRPr sz="2000" dirty="0"/>
          </a:p>
          <a:p>
            <a:pPr>
              <a:lnSpc>
                <a:spcPct val="100000"/>
              </a:lnSpc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2060"/>
                </a:solidFill>
                <a:latin typeface="Calibri"/>
              </a:rPr>
              <a:t>Or the outflow itself is structured </a:t>
            </a:r>
            <a:r>
              <a:rPr lang="en-US" sz="2000" b="1" dirty="0">
                <a:solidFill>
                  <a:srgbClr val="0070C0"/>
                </a:solidFill>
                <a:latin typeface="Calibri"/>
              </a:rPr>
              <a:t>(JG, Ramirez-Ruiz &amp; </a:t>
            </a:r>
            <a:r>
              <a:rPr lang="en-US" sz="2000" b="1" dirty="0" err="1">
                <a:solidFill>
                  <a:srgbClr val="0070C0"/>
                </a:solidFill>
                <a:latin typeface="Calibri"/>
              </a:rPr>
              <a:t>Perna</a:t>
            </a:r>
            <a:r>
              <a:rPr lang="en-US" sz="2000" b="1" dirty="0">
                <a:solidFill>
                  <a:srgbClr val="0070C0"/>
                </a:solidFill>
                <a:latin typeface="Calibri"/>
              </a:rPr>
              <a:t> 2005)</a:t>
            </a:r>
            <a:r>
              <a:rPr lang="en-US" sz="2000" b="1" dirty="0">
                <a:solidFill>
                  <a:srgbClr val="002060"/>
                </a:solidFill>
                <a:latin typeface="Calibri"/>
              </a:rPr>
              <a:t>  </a:t>
            </a:r>
            <a:endParaRPr sz="2000" dirty="0"/>
          </a:p>
          <a:p>
            <a:pPr>
              <a:lnSpc>
                <a:spcPct val="100000"/>
              </a:lnSpc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2060"/>
                </a:solidFill>
                <a:latin typeface="Calibri"/>
              </a:rPr>
              <a:t>XRFs/XRRs  as off-axis GRBs?</a:t>
            </a:r>
            <a:endParaRPr sz="2000" dirty="0"/>
          </a:p>
          <a:p>
            <a:pPr>
              <a:lnSpc>
                <a:spcPct val="100000"/>
              </a:lnSpc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7030A0"/>
                </a:solidFill>
                <a:latin typeface="Calibri"/>
              </a:rPr>
              <a:t>Faint at BAT energies, lower </a:t>
            </a:r>
            <a:r>
              <a:rPr lang="en-US" sz="2000" b="1" dirty="0" err="1">
                <a:solidFill>
                  <a:srgbClr val="7030A0"/>
                </a:solidFill>
                <a:latin typeface="Calibri"/>
              </a:rPr>
              <a:t>E</a:t>
            </a:r>
            <a:r>
              <a:rPr lang="en-US" sz="2000" b="1" baseline="-25000" dirty="0" err="1">
                <a:solidFill>
                  <a:srgbClr val="7030A0"/>
                </a:solidFill>
                <a:latin typeface="Calibri"/>
              </a:rPr>
              <a:t>peak</a:t>
            </a:r>
            <a:r>
              <a:rPr lang="en-US" sz="2000" b="1" baseline="-25000" dirty="0">
                <a:solidFill>
                  <a:srgbClr val="7030A0"/>
                </a:solidFill>
                <a:latin typeface="Calibri"/>
              </a:rPr>
              <a:t>,</a:t>
            </a:r>
            <a:r>
              <a:rPr lang="en-US" sz="2000" b="1" dirty="0">
                <a:solidFill>
                  <a:srgbClr val="7030A0"/>
                </a:solidFill>
                <a:latin typeface="Calibri"/>
              </a:rPr>
              <a:t> lower Г,  less bright at optical, later/flatter rise/fall</a:t>
            </a:r>
            <a:endParaRPr sz="2000" dirty="0"/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7030A0"/>
                </a:solidFill>
                <a:latin typeface="Calibri"/>
              </a:rPr>
              <a:t>at optical frequencies?  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7295822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1555750" y="1"/>
            <a:ext cx="2203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u="sng">
                <a:solidFill>
                  <a:srgbClr val="FF0000"/>
                </a:solidFill>
              </a:rPr>
              <a:t>Dark GRBs: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4" y="304800"/>
            <a:ext cx="2833687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7875588" y="6243638"/>
            <a:ext cx="2716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b="1" i="1"/>
              <a:t>Malendri et al. 2012, van der Horst </a:t>
            </a:r>
          </a:p>
          <a:p>
            <a:pPr eaLnBrk="1" hangingPunct="1"/>
            <a:r>
              <a:rPr lang="en-US" sz="1200" b="1" i="1"/>
              <a:t>et al. 2009, Jakobasson et al. 2004</a:t>
            </a:r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609601" y="829617"/>
            <a:ext cx="7018396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002060"/>
                </a:solidFill>
              </a:rPr>
              <a:t>35% </a:t>
            </a:r>
            <a:r>
              <a:rPr lang="en-US" sz="2000" b="1" dirty="0">
                <a:solidFill>
                  <a:srgbClr val="002060"/>
                </a:solidFill>
              </a:rPr>
              <a:t>population of well-localized Swift GRBs is dark,</a:t>
            </a:r>
          </a:p>
          <a:p>
            <a:pPr eaLnBrk="1" hangingPunct="1"/>
            <a:r>
              <a:rPr lang="en-US" sz="2000" b="1" dirty="0">
                <a:solidFill>
                  <a:srgbClr val="002060"/>
                </a:solidFill>
              </a:rPr>
              <a:t>X-ray afterglow but no optical to deeper limits</a:t>
            </a:r>
          </a:p>
          <a:p>
            <a:pPr eaLnBrk="1" hangingPunct="1"/>
            <a:endParaRPr lang="en-US" sz="2000" b="1" dirty="0">
              <a:solidFill>
                <a:srgbClr val="0070C0"/>
              </a:solidFill>
            </a:endParaRPr>
          </a:p>
          <a:p>
            <a:pPr eaLnBrk="1" hangingPunct="1"/>
            <a:r>
              <a:rPr lang="en-US" sz="2000" b="1" dirty="0">
                <a:solidFill>
                  <a:srgbClr val="0070C0"/>
                </a:solidFill>
              </a:rPr>
              <a:t>Possible explanations:</a:t>
            </a:r>
          </a:p>
          <a:p>
            <a:pPr eaLnBrk="1" hangingPunct="1"/>
            <a:endParaRPr lang="en-US" sz="2000" b="1" dirty="0">
              <a:solidFill>
                <a:srgbClr val="0070C0"/>
              </a:solidFill>
            </a:endParaRPr>
          </a:p>
          <a:p>
            <a:pPr eaLnBrk="1" hangingPunct="1"/>
            <a:r>
              <a:rPr lang="en-US" sz="2000" b="1" dirty="0">
                <a:solidFill>
                  <a:srgbClr val="0070C0"/>
                </a:solidFill>
              </a:rPr>
              <a:t>1. Low-density scenario</a:t>
            </a:r>
          </a:p>
          <a:p>
            <a:pPr eaLnBrk="1" hangingPunct="1"/>
            <a:r>
              <a:rPr lang="en-US" sz="2000" b="1" dirty="0">
                <a:solidFill>
                  <a:srgbClr val="0070C0"/>
                </a:solidFill>
              </a:rPr>
              <a:t>      (</a:t>
            </a:r>
            <a:r>
              <a:rPr lang="en-US" sz="2000" b="1" dirty="0" err="1">
                <a:solidFill>
                  <a:srgbClr val="0070C0"/>
                </a:solidFill>
              </a:rPr>
              <a:t>ejecta</a:t>
            </a:r>
            <a:r>
              <a:rPr lang="en-US" sz="2000" b="1" dirty="0">
                <a:solidFill>
                  <a:srgbClr val="0070C0"/>
                </a:solidFill>
              </a:rPr>
              <a:t> decelerate in a low density environment)</a:t>
            </a:r>
          </a:p>
          <a:p>
            <a:pPr eaLnBrk="1" hangingPunct="1"/>
            <a:endParaRPr lang="en-US" sz="2000" b="1" dirty="0">
              <a:solidFill>
                <a:srgbClr val="0070C0"/>
              </a:solidFill>
            </a:endParaRPr>
          </a:p>
          <a:p>
            <a:pPr eaLnBrk="1" hangingPunct="1"/>
            <a:r>
              <a:rPr lang="en-US" sz="2000" b="1" dirty="0">
                <a:solidFill>
                  <a:srgbClr val="0070C0"/>
                </a:solidFill>
              </a:rPr>
              <a:t>2. High-Z scenario</a:t>
            </a:r>
          </a:p>
          <a:p>
            <a:pPr eaLnBrk="1" hangingPunct="1"/>
            <a:r>
              <a:rPr lang="en-US" sz="2000" b="1" dirty="0">
                <a:solidFill>
                  <a:srgbClr val="0070C0"/>
                </a:solidFill>
              </a:rPr>
              <a:t>     (visible light is extinguished due to absorption)</a:t>
            </a:r>
          </a:p>
          <a:p>
            <a:pPr eaLnBrk="1" hangingPunct="1"/>
            <a:endParaRPr lang="en-US" sz="2000" b="1" dirty="0">
              <a:solidFill>
                <a:srgbClr val="0070C0"/>
              </a:solidFill>
            </a:endParaRPr>
          </a:p>
          <a:p>
            <a:pPr eaLnBrk="1" hangingPunct="1"/>
            <a:r>
              <a:rPr lang="en-US" sz="2000" b="1" dirty="0">
                <a:solidFill>
                  <a:srgbClr val="0070C0"/>
                </a:solidFill>
              </a:rPr>
              <a:t>3. Dusty environments </a:t>
            </a:r>
          </a:p>
          <a:p>
            <a:pPr eaLnBrk="1" hangingPunct="1"/>
            <a:r>
              <a:rPr lang="en-US" sz="2000" b="1" dirty="0">
                <a:solidFill>
                  <a:srgbClr val="0070C0"/>
                </a:solidFill>
              </a:rPr>
              <a:t>     (exploding in thick and dusty environment so</a:t>
            </a:r>
          </a:p>
          <a:p>
            <a:pPr eaLnBrk="1" hangingPunct="1"/>
            <a:r>
              <a:rPr lang="en-US" sz="2000" b="1" dirty="0">
                <a:solidFill>
                  <a:srgbClr val="0070C0"/>
                </a:solidFill>
              </a:rPr>
              <a:t>       afterglow is suppressed by extinction) </a:t>
            </a:r>
          </a:p>
          <a:p>
            <a:pPr eaLnBrk="1" hangingPunct="1"/>
            <a:endParaRPr lang="en-US" sz="2000" b="1" dirty="0">
              <a:solidFill>
                <a:srgbClr val="0070C0"/>
              </a:solidFill>
            </a:endParaRPr>
          </a:p>
          <a:p>
            <a:pPr eaLnBrk="1" hangingPunct="1"/>
            <a:r>
              <a:rPr lang="en-US" sz="2000" b="1" dirty="0">
                <a:solidFill>
                  <a:srgbClr val="0070C0"/>
                </a:solidFill>
              </a:rPr>
              <a:t>     Also, higher N</a:t>
            </a:r>
            <a:r>
              <a:rPr lang="en-US" sz="2000" b="1" baseline="-25000" dirty="0">
                <a:solidFill>
                  <a:srgbClr val="0070C0"/>
                </a:solidFill>
              </a:rPr>
              <a:t>H </a:t>
            </a:r>
            <a:r>
              <a:rPr lang="en-US" sz="2000" b="1" dirty="0">
                <a:solidFill>
                  <a:srgbClr val="0070C0"/>
                </a:solidFill>
              </a:rPr>
              <a:t> so metal rich (dust rich) </a:t>
            </a:r>
            <a:r>
              <a:rPr lang="en-US" sz="2000" b="1" dirty="0" smtClean="0">
                <a:solidFill>
                  <a:srgbClr val="0070C0"/>
                </a:solidFill>
              </a:rPr>
              <a:t>environment</a:t>
            </a:r>
            <a:endParaRPr lang="en-US" sz="2000" b="1" dirty="0">
              <a:solidFill>
                <a:srgbClr val="7030A0"/>
              </a:solidFill>
            </a:endParaRPr>
          </a:p>
          <a:p>
            <a:pPr eaLnBrk="1" hangingPunct="1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3181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648200" y="6248400"/>
            <a:ext cx="2895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A55C1911-920E-4771-8534-BFDFE4FF728E}" type="slidenum">
              <a:rPr lang="en-US">
                <a:solidFill>
                  <a:srgbClr val="898989"/>
                </a:solidFill>
              </a:rPr>
              <a:pPr algn="ctr" eaLnBrk="1" hangingPunct="1"/>
              <a:t>46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" y="520522"/>
            <a:ext cx="42926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470975" y="631062"/>
            <a:ext cx="3416300" cy="26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b="1" i="1" dirty="0" err="1">
                <a:ea typeface="WenQuanYi Zen Hei"/>
                <a:cs typeface="WenQuanYi Zen Hei"/>
              </a:rPr>
              <a:t>Soderberg</a:t>
            </a:r>
            <a:r>
              <a:rPr lang="en-US" sz="1050" b="1" i="1" dirty="0">
                <a:ea typeface="WenQuanYi Zen Hei"/>
                <a:cs typeface="WenQuanYi Zen Hei"/>
              </a:rPr>
              <a:t>  et al., 2006, 2010 </a:t>
            </a:r>
          </a:p>
        </p:txBody>
      </p:sp>
      <p:sp>
        <p:nvSpPr>
          <p:cNvPr id="34821" name="Text Box 2"/>
          <p:cNvSpPr txBox="1">
            <a:spLocks noChangeArrowheads="1"/>
          </p:cNvSpPr>
          <p:nvPr/>
        </p:nvSpPr>
        <p:spPr bwMode="auto">
          <a:xfrm>
            <a:off x="33258" y="4581310"/>
            <a:ext cx="3810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2060"/>
                </a:solidFill>
              </a:rPr>
              <a:t>Relativistic </a:t>
            </a:r>
            <a:r>
              <a:rPr lang="en-US" sz="1600" b="1" dirty="0" err="1">
                <a:solidFill>
                  <a:srgbClr val="002060"/>
                </a:solidFill>
              </a:rPr>
              <a:t>ejecta</a:t>
            </a:r>
            <a:r>
              <a:rPr lang="en-US" sz="1600" b="1" dirty="0">
                <a:solidFill>
                  <a:srgbClr val="002060"/>
                </a:solidFill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ym typeface="Wingdings" panose="05000000000000000000" pitchFamily="2" charset="2"/>
              </a:rPr>
              <a:t>Nearest (z &lt; 0.1) GRBs are: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rgbClr val="7030A0"/>
                </a:solidFill>
                <a:sym typeface="Wingdings" panose="05000000000000000000" pitchFamily="2" charset="2"/>
              </a:rPr>
              <a:t>- outliers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rgbClr val="7030A0"/>
                </a:solidFill>
                <a:sym typeface="Wingdings" panose="05000000000000000000" pitchFamily="2" charset="2"/>
              </a:rPr>
              <a:t>- sub-energetic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Char char="-"/>
            </a:pPr>
            <a:r>
              <a:rPr lang="en-US" sz="1600" b="1" dirty="0">
                <a:solidFill>
                  <a:srgbClr val="7030A0"/>
                </a:solidFill>
                <a:sym typeface="Wingdings" panose="05000000000000000000" pitchFamily="2" charset="2"/>
              </a:rPr>
              <a:t> Un-collimated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endParaRPr lang="en-US" sz="1600" b="1" dirty="0">
              <a:solidFill>
                <a:schemeClr val="hlink"/>
              </a:solidFill>
              <a:sym typeface="Wingdings" panose="05000000000000000000" pitchFamily="2" charset="2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1600" b="1" dirty="0">
                <a:solidFill>
                  <a:srgbClr val="002060"/>
                </a:solidFill>
                <a:sym typeface="Wingdings" panose="05000000000000000000" pitchFamily="2" charset="2"/>
              </a:rPr>
              <a:t>Number density is very less in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1600" b="1" dirty="0">
                <a:solidFill>
                  <a:srgbClr val="002060"/>
                </a:solidFill>
                <a:sym typeface="Wingdings" panose="05000000000000000000" pitchFamily="2" charset="2"/>
              </a:rPr>
              <a:t>nearby universe</a:t>
            </a:r>
          </a:p>
        </p:txBody>
      </p:sp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1524001" y="1"/>
            <a:ext cx="4987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u="sng">
                <a:solidFill>
                  <a:srgbClr val="FF0000"/>
                </a:solidFill>
              </a:rPr>
              <a:t>Continuum of GRBs and CCSNe: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169" y="650152"/>
            <a:ext cx="7714014" cy="579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65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0300" y="76200"/>
            <a:ext cx="43053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3390900"/>
            <a:ext cx="35052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0796" y="0"/>
            <a:ext cx="5587171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Afterglow properties of S-GRBs:</a:t>
            </a:r>
          </a:p>
          <a:p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S-GRBs afterglows are in general fainter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With super-imposed variability, late time 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Central engine activity, </a:t>
            </a:r>
            <a:r>
              <a:rPr lang="en-GB" sz="2400" b="1" dirty="0" err="1">
                <a:solidFill>
                  <a:srgbClr val="002060"/>
                </a:solidFill>
              </a:rPr>
              <a:t>platue</a:t>
            </a:r>
            <a:r>
              <a:rPr lang="en-GB" sz="2400" b="1" dirty="0">
                <a:solidFill>
                  <a:srgbClr val="002060"/>
                </a:solidFill>
              </a:rPr>
              <a:t>  at BAT-XRT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frequencies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Afterglow  decay  nature is similar to what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Have been seen in case of L-GRBs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 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Less dense environment ?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Less energetic?</a:t>
            </a:r>
          </a:p>
        </p:txBody>
      </p:sp>
    </p:spTree>
    <p:extLst>
      <p:ext uri="{BB962C8B-B14F-4D97-AF65-F5344CB8AC3E}">
        <p14:creationId xmlns:p14="http://schemas.microsoft.com/office/powerpoint/2010/main" val="251028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5416" y="0"/>
            <a:ext cx="11447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Afterglow properties of S-GRBs: </a:t>
            </a:r>
            <a:r>
              <a:rPr lang="en-GB" sz="3200" b="1" dirty="0" smtClean="0">
                <a:solidFill>
                  <a:srgbClr val="FF0000"/>
                </a:solidFill>
              </a:rPr>
              <a:t>Prompt </a:t>
            </a:r>
            <a:r>
              <a:rPr lang="en-GB" sz="3200" b="1" dirty="0">
                <a:solidFill>
                  <a:srgbClr val="FF0000"/>
                </a:solidFill>
              </a:rPr>
              <a:t>Vs. Afterglow correlations</a:t>
            </a: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151" y="643452"/>
            <a:ext cx="5679584" cy="449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845" y="2662983"/>
            <a:ext cx="5558140" cy="424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0" y="6336268"/>
            <a:ext cx="186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Berger et al. 2014</a:t>
            </a:r>
          </a:p>
        </p:txBody>
      </p:sp>
    </p:spTree>
    <p:extLst>
      <p:ext uri="{BB962C8B-B14F-4D97-AF65-F5344CB8AC3E}">
        <p14:creationId xmlns:p14="http://schemas.microsoft.com/office/powerpoint/2010/main" val="7843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3952" y="509321"/>
            <a:ext cx="9197999" cy="63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61173" y="0"/>
            <a:ext cx="7125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 smtClean="0">
                <a:solidFill>
                  <a:srgbClr val="FF0000"/>
                </a:solidFill>
              </a:rPr>
              <a:t>SGRBs, </a:t>
            </a:r>
            <a:r>
              <a:rPr lang="en-GB" sz="2800" b="1" u="sng" dirty="0" err="1" smtClean="0">
                <a:solidFill>
                  <a:srgbClr val="FF0000"/>
                </a:solidFill>
              </a:rPr>
              <a:t>Kilonova</a:t>
            </a:r>
            <a:r>
              <a:rPr lang="en-GB" sz="2800" b="1" u="sng" dirty="0" smtClean="0">
                <a:solidFill>
                  <a:srgbClr val="FF0000"/>
                </a:solidFill>
              </a:rPr>
              <a:t> </a:t>
            </a:r>
            <a:r>
              <a:rPr lang="en-GB" sz="2800" b="1" u="sng" dirty="0">
                <a:solidFill>
                  <a:srgbClr val="FF0000"/>
                </a:solidFill>
              </a:rPr>
              <a:t>models :</a:t>
            </a:r>
            <a:r>
              <a:rPr lang="en-GB" sz="2800" b="1" dirty="0">
                <a:solidFill>
                  <a:srgbClr val="FF0000"/>
                </a:solidFill>
              </a:rPr>
              <a:t>      arXiv:1505:01195 </a:t>
            </a:r>
            <a:endParaRPr lang="en-GB" sz="28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1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3036527" y="338267"/>
            <a:ext cx="5600942" cy="67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813" b="1">
                <a:solidFill>
                  <a:srgbClr val="004586"/>
                </a:solidFill>
                <a:latin typeface="Arial" panose="020B0604020202020204" pitchFamily="34" charset="0"/>
              </a:rPr>
              <a:t>The 3.6m DOT Project Time-line</a:t>
            </a:r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742069" y="1843723"/>
            <a:ext cx="8707863" cy="353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250" b="1" dirty="0"/>
              <a:t>Telescope                                     : 2007/03 – 2013/03</a:t>
            </a:r>
          </a:p>
          <a:p>
            <a:pPr eaLnBrk="1">
              <a:lnSpc>
                <a:spcPct val="80000"/>
              </a:lnSpc>
              <a:buClrTx/>
              <a:buFontTx/>
              <a:buNone/>
            </a:pPr>
            <a:endParaRPr lang="en-GB" sz="2250" b="1" dirty="0"/>
          </a:p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250" b="1" dirty="0"/>
              <a:t>Telescope building                       : 2014/06 </a:t>
            </a:r>
          </a:p>
          <a:p>
            <a:pPr eaLnBrk="1">
              <a:lnSpc>
                <a:spcPct val="80000"/>
              </a:lnSpc>
              <a:buClrTx/>
              <a:buFontTx/>
              <a:buNone/>
            </a:pPr>
            <a:endParaRPr lang="en-GB" sz="2250" b="1" dirty="0"/>
          </a:p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250" b="1" dirty="0"/>
              <a:t>Al-Coating plant                           : 2015/02</a:t>
            </a:r>
          </a:p>
          <a:p>
            <a:pPr eaLnBrk="1">
              <a:lnSpc>
                <a:spcPct val="80000"/>
              </a:lnSpc>
              <a:buClrTx/>
              <a:buFontTx/>
              <a:buNone/>
            </a:pPr>
            <a:endParaRPr lang="en-GB" sz="2250" b="1" dirty="0"/>
          </a:p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250" b="1" dirty="0"/>
              <a:t>Dome Control software                : 2015/03</a:t>
            </a:r>
          </a:p>
          <a:p>
            <a:pPr eaLnBrk="1">
              <a:lnSpc>
                <a:spcPct val="80000"/>
              </a:lnSpc>
              <a:buClrTx/>
              <a:buFontTx/>
              <a:buNone/>
            </a:pPr>
            <a:endParaRPr lang="en-GB" sz="2250" b="1" dirty="0"/>
          </a:p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250" b="1" dirty="0"/>
              <a:t>AIV of telescope at </a:t>
            </a:r>
            <a:r>
              <a:rPr lang="en-GB" sz="2250" b="1" dirty="0" err="1"/>
              <a:t>Devasthal</a:t>
            </a:r>
            <a:r>
              <a:rPr lang="en-GB" sz="2250" b="1" dirty="0"/>
              <a:t>      : 2014/10 – 2015/03 </a:t>
            </a:r>
          </a:p>
          <a:p>
            <a:pPr eaLnBrk="1">
              <a:lnSpc>
                <a:spcPct val="80000"/>
              </a:lnSpc>
              <a:buClrTx/>
              <a:buFontTx/>
              <a:buNone/>
            </a:pPr>
            <a:endParaRPr lang="en-GB" sz="2250" b="1" dirty="0"/>
          </a:p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250" b="1" dirty="0"/>
              <a:t>First light and  Acceptance tests : 2015/12</a:t>
            </a:r>
          </a:p>
          <a:p>
            <a:pPr eaLnBrk="1">
              <a:lnSpc>
                <a:spcPct val="80000"/>
              </a:lnSpc>
              <a:buClrTx/>
              <a:buFontTx/>
              <a:buNone/>
            </a:pPr>
            <a:endParaRPr lang="en-GB" sz="2250" b="1" dirty="0"/>
          </a:p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250" b="1" dirty="0"/>
              <a:t>Technical activation                     : 2016/03</a:t>
            </a:r>
          </a:p>
          <a:p>
            <a:pPr eaLnBrk="1">
              <a:lnSpc>
                <a:spcPct val="80000"/>
              </a:lnSpc>
              <a:buClrTx/>
              <a:buFontTx/>
              <a:buNone/>
            </a:pPr>
            <a:endParaRPr lang="en-GB" sz="2250" b="1" dirty="0"/>
          </a:p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250" b="1" dirty="0"/>
              <a:t>First time allocation                     : 2017/04</a:t>
            </a:r>
          </a:p>
          <a:p>
            <a:pPr eaLnBrk="1">
              <a:lnSpc>
                <a:spcPct val="80000"/>
              </a:lnSpc>
              <a:buClrTx/>
              <a:buFontTx/>
              <a:buNone/>
            </a:pPr>
            <a:endParaRPr lang="en-GB" sz="2250" b="1" dirty="0"/>
          </a:p>
          <a:p>
            <a:pPr eaLnBrk="1">
              <a:lnSpc>
                <a:spcPct val="80000"/>
              </a:lnSpc>
              <a:buClrTx/>
              <a:buFontTx/>
              <a:buNone/>
            </a:pPr>
            <a:endParaRPr lang="en-GB" sz="2250" b="1" dirty="0"/>
          </a:p>
          <a:p>
            <a:pPr eaLnBrk="1">
              <a:lnSpc>
                <a:spcPct val="80000"/>
              </a:lnSpc>
              <a:buClrTx/>
              <a:buFontTx/>
              <a:buNone/>
            </a:pPr>
            <a:endParaRPr lang="en-GB" sz="2250" b="1" dirty="0"/>
          </a:p>
          <a:p>
            <a:pPr eaLnBrk="1">
              <a:lnSpc>
                <a:spcPct val="80000"/>
              </a:lnSpc>
              <a:buClrTx/>
              <a:buFontTx/>
              <a:buNone/>
            </a:pPr>
            <a:endParaRPr lang="en-GB" sz="2250" b="1" dirty="0"/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458235" y="4526973"/>
            <a:ext cx="4274667" cy="171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buClrTx/>
              <a:buFontTx/>
              <a:buNone/>
            </a:pPr>
            <a:endParaRPr lang="en-US" sz="2813" b="1">
              <a:solidFill>
                <a:srgbClr val="800000"/>
              </a:solidFill>
            </a:endParaRPr>
          </a:p>
          <a:p>
            <a:pPr>
              <a:buClrTx/>
              <a:buFontTx/>
              <a:buNone/>
            </a:pPr>
            <a:endParaRPr lang="en-US" sz="2813" b="1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266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2979" y="676886"/>
            <a:ext cx="7627164" cy="492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5554291"/>
            <a:ext cx="9144000" cy="110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34340" y="-12878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Disk-wind outflows  model </a:t>
            </a:r>
            <a:r>
              <a:rPr lang="en-GB" sz="2400" b="1" dirty="0">
                <a:solidFill>
                  <a:srgbClr val="002060"/>
                </a:solidFill>
              </a:rPr>
              <a:t>with disk mass  0.03 </a:t>
            </a:r>
            <a:r>
              <a:rPr lang="en-GB" sz="2400" b="1" dirty="0" err="1">
                <a:solidFill>
                  <a:srgbClr val="002060"/>
                </a:solidFill>
              </a:rPr>
              <a:t>M_sun</a:t>
            </a:r>
            <a:r>
              <a:rPr lang="en-GB" sz="2400" b="1" dirty="0">
                <a:solidFill>
                  <a:srgbClr val="FF0000"/>
                </a:solidFill>
              </a:rPr>
              <a:t>: </a:t>
            </a:r>
            <a:r>
              <a:rPr lang="en-GB" sz="2400" b="1" dirty="0" err="1">
                <a:solidFill>
                  <a:srgbClr val="FF0000"/>
                </a:solidFill>
              </a:rPr>
              <a:t>Kasan</a:t>
            </a:r>
            <a:r>
              <a:rPr lang="en-GB" sz="2400" b="1" dirty="0" smtClean="0">
                <a:solidFill>
                  <a:srgbClr val="FF0000"/>
                </a:solidFill>
              </a:rPr>
              <a:t>, Fernandez &amp; Metzger</a:t>
            </a:r>
            <a:r>
              <a:rPr lang="en-GB" sz="2400" b="1" dirty="0">
                <a:solidFill>
                  <a:srgbClr val="FF0000"/>
                </a:solidFill>
              </a:rPr>
              <a:t>, 2015, MNRAS</a:t>
            </a:r>
          </a:p>
        </p:txBody>
      </p:sp>
    </p:spTree>
    <p:extLst>
      <p:ext uri="{BB962C8B-B14F-4D97-AF65-F5344CB8AC3E}">
        <p14:creationId xmlns:p14="http://schemas.microsoft.com/office/powerpoint/2010/main" val="297185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639" y="983398"/>
            <a:ext cx="9837709" cy="576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11804" y="3649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Disk-wind outflows  model </a:t>
            </a:r>
            <a:r>
              <a:rPr lang="en-GB" sz="2400" b="1" dirty="0">
                <a:solidFill>
                  <a:srgbClr val="002060"/>
                </a:solidFill>
              </a:rPr>
              <a:t>with disk mass  0.03 </a:t>
            </a:r>
            <a:r>
              <a:rPr lang="en-GB" sz="2400" b="1" dirty="0" err="1">
                <a:solidFill>
                  <a:srgbClr val="002060"/>
                </a:solidFill>
              </a:rPr>
              <a:t>M_sun</a:t>
            </a:r>
            <a:r>
              <a:rPr lang="en-GB" sz="2400" b="1" dirty="0">
                <a:solidFill>
                  <a:srgbClr val="FF0000"/>
                </a:solidFill>
              </a:rPr>
              <a:t>: </a:t>
            </a:r>
            <a:r>
              <a:rPr lang="en-GB" sz="2400" b="1" dirty="0" err="1">
                <a:solidFill>
                  <a:srgbClr val="FF0000"/>
                </a:solidFill>
              </a:rPr>
              <a:t>Kasan,Fernandez,Metzger</a:t>
            </a:r>
            <a:r>
              <a:rPr lang="en-GB" sz="2400" b="1" dirty="0">
                <a:solidFill>
                  <a:srgbClr val="FF0000"/>
                </a:solidFill>
              </a:rPr>
              <a:t>, 2015, MNRAS</a:t>
            </a:r>
          </a:p>
        </p:txBody>
      </p:sp>
    </p:spTree>
    <p:extLst>
      <p:ext uri="{BB962C8B-B14F-4D97-AF65-F5344CB8AC3E}">
        <p14:creationId xmlns:p14="http://schemas.microsoft.com/office/powerpoint/2010/main" val="197967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868" y="998425"/>
            <a:ext cx="11747718" cy="554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5808" y="1"/>
            <a:ext cx="9732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Disk-wind outflows  model </a:t>
            </a:r>
            <a:r>
              <a:rPr lang="en-GB" sz="2400" b="1" dirty="0">
                <a:solidFill>
                  <a:srgbClr val="002060"/>
                </a:solidFill>
              </a:rPr>
              <a:t>with a rather massive disk mass  0.3 </a:t>
            </a:r>
            <a:r>
              <a:rPr lang="en-GB" sz="2400" b="1" dirty="0" err="1">
                <a:solidFill>
                  <a:srgbClr val="002060"/>
                </a:solidFill>
              </a:rPr>
              <a:t>M_sun</a:t>
            </a:r>
            <a:r>
              <a:rPr lang="en-GB" sz="2400" b="1" dirty="0">
                <a:solidFill>
                  <a:srgbClr val="FF0000"/>
                </a:solidFill>
              </a:rPr>
              <a:t>, more Neutron-rich </a:t>
            </a:r>
            <a:r>
              <a:rPr lang="en-GB" sz="2400" b="1" dirty="0" err="1">
                <a:solidFill>
                  <a:srgbClr val="FF0000"/>
                </a:solidFill>
              </a:rPr>
              <a:t>ejecta</a:t>
            </a:r>
            <a:r>
              <a:rPr lang="en-GB" sz="2400" b="1" dirty="0">
                <a:solidFill>
                  <a:srgbClr val="FF0000"/>
                </a:solidFill>
              </a:rPr>
              <a:t>: </a:t>
            </a:r>
            <a:r>
              <a:rPr lang="en-GB" sz="2400" b="1" dirty="0" smtClean="0">
                <a:solidFill>
                  <a:srgbClr val="FF0000"/>
                </a:solidFill>
              </a:rPr>
              <a:t>(Tanaka </a:t>
            </a:r>
            <a:r>
              <a:rPr lang="en-GB" sz="2400" b="1" dirty="0">
                <a:solidFill>
                  <a:srgbClr val="FF0000"/>
                </a:solidFill>
              </a:rPr>
              <a:t>et al. 2014, </a:t>
            </a:r>
            <a:r>
              <a:rPr lang="en-GB" sz="2400" b="1" dirty="0" err="1">
                <a:solidFill>
                  <a:srgbClr val="FF0000"/>
                </a:solidFill>
              </a:rPr>
              <a:t>Hotokezaka</a:t>
            </a:r>
            <a:r>
              <a:rPr lang="en-GB" sz="2400" b="1" dirty="0">
                <a:solidFill>
                  <a:srgbClr val="FF0000"/>
                </a:solidFill>
              </a:rPr>
              <a:t> et al. </a:t>
            </a:r>
            <a:r>
              <a:rPr lang="en-GB" sz="2400" b="1" dirty="0" smtClean="0">
                <a:solidFill>
                  <a:srgbClr val="FF0000"/>
                </a:solidFill>
              </a:rPr>
              <a:t>2013)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4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583" y="144528"/>
            <a:ext cx="9672034" cy="651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632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" y="39759"/>
            <a:ext cx="4945154" cy="7066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880" y="70618"/>
            <a:ext cx="5481777" cy="534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910" y="815120"/>
            <a:ext cx="6999721" cy="3546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657" y="4854815"/>
            <a:ext cx="7234541" cy="17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4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7594" y="2562896"/>
            <a:ext cx="6501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>
                <a:solidFill>
                  <a:srgbClr val="C00000"/>
                </a:solidFill>
              </a:rPr>
              <a:t>Near Future Instruments for the 3.6m DOT</a:t>
            </a:r>
            <a:endParaRPr lang="en-IN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2442606" y="305892"/>
            <a:ext cx="8083799" cy="98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7469" tIns="28608" rIns="57469" bIns="2860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sz="2250">
                <a:latin typeface="Calibri" panose="020F0502020204030204" pitchFamily="34" charset="0"/>
                <a:ea typeface="msmincho" charset="0"/>
                <a:cs typeface="msmincho" charset="0"/>
              </a:rPr>
              <a:t>2)  </a:t>
            </a:r>
            <a:r>
              <a:rPr lang="en-US" sz="2250" b="1">
                <a:latin typeface="Calibri" panose="020F0502020204030204" pitchFamily="34" charset="0"/>
                <a:ea typeface="msmincho" charset="0"/>
                <a:cs typeface="msmincho" charset="0"/>
              </a:rPr>
              <a:t>Faint object and spectrograph Camera – axial port  </a:t>
            </a:r>
          </a:p>
          <a:p>
            <a:pPr hangingPunct="1">
              <a:buClrTx/>
              <a:buFontTx/>
              <a:buNone/>
            </a:pPr>
            <a:endParaRPr lang="en-US" sz="2250" b="1">
              <a:solidFill>
                <a:srgbClr val="FF3333"/>
              </a:solidFill>
              <a:latin typeface="Calibri" panose="020F0502020204030204" pitchFamily="34" charset="0"/>
              <a:ea typeface="msmincho" charset="0"/>
              <a:cs typeface="msmincho" charset="0"/>
            </a:endParaRPr>
          </a:p>
          <a:p>
            <a:pPr hangingPunct="1">
              <a:buClrTx/>
              <a:buFontTx/>
              <a:buNone/>
            </a:pPr>
            <a:r>
              <a:rPr lang="en-US" sz="1969" b="1">
                <a:solidFill>
                  <a:srgbClr val="579D1C"/>
                </a:solidFill>
                <a:latin typeface="Calibri" panose="020F0502020204030204" pitchFamily="34" charset="0"/>
                <a:ea typeface="msmincho" charset="0"/>
                <a:cs typeface="msmincho" charset="0"/>
              </a:rPr>
              <a:t>    </a:t>
            </a:r>
          </a:p>
        </p:txBody>
      </p:sp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2616593" y="1133341"/>
            <a:ext cx="6201903" cy="3797766"/>
          </a:xfrm>
          <a:prstGeom prst="rect">
            <a:avLst/>
          </a:prstGeom>
          <a:solidFill>
            <a:srgbClr val="FFFFFF"/>
          </a:solidFill>
          <a:ln w="25560" cap="flat">
            <a:solidFill>
              <a:srgbClr val="C0504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7469" tIns="28608" rIns="57469" bIns="2860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sz="2400" b="1" dirty="0">
                <a:latin typeface="Calibri" panose="020F0502020204030204" pitchFamily="34" charset="0"/>
                <a:ea typeface="msmincho" charset="0"/>
                <a:cs typeface="msmincho" charset="0"/>
              </a:rPr>
              <a:t>Wavelength range : 350-900 nm</a:t>
            </a:r>
          </a:p>
          <a:p>
            <a:pPr hangingPunct="1">
              <a:buClrTx/>
              <a:buFontTx/>
              <a:buNone/>
            </a:pPr>
            <a:endParaRPr lang="en-US" sz="2400" b="1" dirty="0">
              <a:latin typeface="Calibri" panose="020F0502020204030204" pitchFamily="34" charset="0"/>
              <a:ea typeface="msmincho" charset="0"/>
              <a:cs typeface="msmincho" charset="0"/>
            </a:endParaRPr>
          </a:p>
          <a:p>
            <a:pPr hangingPunct="1">
              <a:buClrTx/>
              <a:buFontTx/>
              <a:buNone/>
            </a:pPr>
            <a:r>
              <a:rPr lang="en-US" sz="2400" b="1" dirty="0">
                <a:latin typeface="Calibri" panose="020F0502020204030204" pitchFamily="34" charset="0"/>
                <a:ea typeface="msmincho" charset="0"/>
                <a:cs typeface="msmincho" charset="0"/>
              </a:rPr>
              <a:t>Imaging mode :</a:t>
            </a:r>
          </a:p>
          <a:p>
            <a:pPr hangingPunct="1">
              <a:buClrTx/>
              <a:buFontTx/>
              <a:buNone/>
            </a:pPr>
            <a:r>
              <a:rPr lang="en-US" sz="2400" b="1" dirty="0">
                <a:latin typeface="Calibri" panose="020F0502020204030204" pitchFamily="34" charset="0"/>
                <a:ea typeface="msmincho" charset="0"/>
                <a:cs typeface="msmincho" charset="0"/>
              </a:rPr>
              <a:t>   - FOV : 14 x 14 </a:t>
            </a:r>
            <a:r>
              <a:rPr lang="en-US" sz="2400" b="1" dirty="0" err="1">
                <a:latin typeface="Calibri" panose="020F0502020204030204" pitchFamily="34" charset="0"/>
                <a:ea typeface="msmincho" charset="0"/>
                <a:cs typeface="msmincho" charset="0"/>
              </a:rPr>
              <a:t>arcmin</a:t>
            </a:r>
            <a:r>
              <a:rPr lang="en-US" sz="2400" b="1" dirty="0">
                <a:latin typeface="Calibri" panose="020F0502020204030204" pitchFamily="34" charset="0"/>
                <a:ea typeface="msmincho" charset="0"/>
                <a:cs typeface="msmincho" charset="0"/>
              </a:rPr>
              <a:t> </a:t>
            </a:r>
          </a:p>
          <a:p>
            <a:pPr hangingPunct="1">
              <a:buClrTx/>
              <a:buFontTx/>
              <a:buNone/>
            </a:pPr>
            <a:r>
              <a:rPr lang="en-US" sz="2400" b="1" dirty="0">
                <a:latin typeface="Calibri" panose="020F0502020204030204" pitchFamily="34" charset="0"/>
                <a:ea typeface="msmincho" charset="0"/>
                <a:cs typeface="msmincho" charset="0"/>
              </a:rPr>
              <a:t>   - Broad and narrow band filters</a:t>
            </a:r>
          </a:p>
          <a:p>
            <a:pPr hangingPunct="1">
              <a:buClrTx/>
              <a:buFontTx/>
              <a:buNone/>
            </a:pPr>
            <a:r>
              <a:rPr lang="en-US" sz="2400" b="1" dirty="0">
                <a:latin typeface="Calibri" panose="020F0502020204030204" pitchFamily="34" charset="0"/>
                <a:ea typeface="msmincho" charset="0"/>
                <a:cs typeface="msmincho" charset="0"/>
              </a:rPr>
              <a:t>   - 0.2 </a:t>
            </a:r>
            <a:r>
              <a:rPr lang="en-US" sz="2400" b="1" dirty="0" err="1">
                <a:latin typeface="Calibri" panose="020F0502020204030204" pitchFamily="34" charset="0"/>
                <a:ea typeface="msmincho" charset="0"/>
                <a:cs typeface="msmincho" charset="0"/>
              </a:rPr>
              <a:t>arcsec</a:t>
            </a:r>
            <a:r>
              <a:rPr lang="en-US" sz="2400" b="1" dirty="0">
                <a:latin typeface="Calibri" panose="020F0502020204030204" pitchFamily="34" charset="0"/>
                <a:ea typeface="msmincho" charset="0"/>
                <a:cs typeface="msmincho" charset="0"/>
              </a:rPr>
              <a:t> pixel resolution, 4k CCD </a:t>
            </a:r>
            <a:r>
              <a:rPr lang="en-US" sz="2400" b="1" dirty="0" smtClean="0">
                <a:latin typeface="Calibri" panose="020F0502020204030204" pitchFamily="34" charset="0"/>
                <a:ea typeface="msmincho" charset="0"/>
                <a:cs typeface="msmincho" charset="0"/>
              </a:rPr>
              <a:t>chip</a:t>
            </a:r>
          </a:p>
          <a:p>
            <a:pPr hangingPunct="1">
              <a:buClrTx/>
              <a:buFontTx/>
              <a:buNone/>
            </a:pPr>
            <a:endParaRPr lang="en-US" sz="3200" b="1" dirty="0">
              <a:latin typeface="Calibri" panose="020F0502020204030204" pitchFamily="34" charset="0"/>
              <a:ea typeface="msmincho" charset="0"/>
              <a:cs typeface="msmincho" charset="0"/>
            </a:endParaRPr>
          </a:p>
          <a:p>
            <a:pPr hangingPunct="1">
              <a:buClrTx/>
              <a:buFontTx/>
              <a:buNone/>
            </a:pPr>
            <a:r>
              <a:rPr lang="en-US" sz="2400" b="1" dirty="0">
                <a:latin typeface="Calibri" panose="020F0502020204030204" pitchFamily="34" charset="0"/>
                <a:ea typeface="msmincho" charset="0"/>
                <a:cs typeface="msmincho" charset="0"/>
              </a:rPr>
              <a:t>Long-slit spectroscopy mode :</a:t>
            </a:r>
          </a:p>
          <a:p>
            <a:pPr hangingPunct="1">
              <a:buClrTx/>
              <a:buFontTx/>
              <a:buNone/>
            </a:pPr>
            <a:r>
              <a:rPr lang="en-US" sz="2400" b="1" dirty="0">
                <a:latin typeface="Calibri" panose="020F0502020204030204" pitchFamily="34" charset="0"/>
                <a:ea typeface="msmincho" charset="0"/>
                <a:cs typeface="msmincho" charset="0"/>
              </a:rPr>
              <a:t>   - Resolution : 250-2000</a:t>
            </a:r>
          </a:p>
          <a:p>
            <a:pPr hangingPunct="1">
              <a:buClrTx/>
              <a:buFontTx/>
              <a:buNone/>
            </a:pPr>
            <a:r>
              <a:rPr lang="en-US" sz="2400" b="1" dirty="0">
                <a:latin typeface="Calibri" panose="020F0502020204030204" pitchFamily="34" charset="0"/>
                <a:ea typeface="msmincho" charset="0"/>
                <a:cs typeface="msmincho" charset="0"/>
              </a:rPr>
              <a:t>   - Normal and VPH gratings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419980" y="356130"/>
            <a:ext cx="4929990" cy="48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 sz="1266"/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2470938" y="5633806"/>
            <a:ext cx="6538712" cy="57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 dirty="0"/>
              <a:t>Imaging : 25 mg in 30-min in V-band with S/N ~5</a:t>
            </a:r>
          </a:p>
          <a:p>
            <a:pPr>
              <a:buClrTx/>
              <a:buFontTx/>
              <a:buNone/>
            </a:pPr>
            <a:r>
              <a:rPr lang="en-US" sz="1800" dirty="0"/>
              <a:t>Spectroscopy : 20 mag in 10-min at 0.5 micron with S/N ~5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 rot="16200000">
            <a:off x="-991418" y="2956208"/>
            <a:ext cx="5814173" cy="54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532" b="1" dirty="0">
                <a:solidFill>
                  <a:srgbClr val="004586"/>
                </a:solidFill>
                <a:latin typeface="Arial" panose="020B0604020202020204" pitchFamily="34" charset="0"/>
              </a:rPr>
              <a:t>THE  FOCAL  PLANE  INSTRUMENTS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9497091" y="2828939"/>
            <a:ext cx="448790" cy="19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844"/>
              <a:t>	</a:t>
            </a:r>
          </a:p>
        </p:txBody>
      </p:sp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0000">
            <a:off x="7239769" y="2077528"/>
            <a:ext cx="6606445" cy="282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976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"/>
          <p:cNvSpPr txBox="1">
            <a:spLocks noChangeArrowheads="1"/>
          </p:cNvSpPr>
          <p:nvPr/>
        </p:nvSpPr>
        <p:spPr bwMode="auto">
          <a:xfrm>
            <a:off x="2240538" y="255654"/>
            <a:ext cx="5608757" cy="142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7469" tIns="28608" rIns="57469" bIns="2860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sz="2250" dirty="0">
                <a:latin typeface="Calibri" panose="020F0502020204030204" pitchFamily="34" charset="0"/>
                <a:ea typeface="msmincho" charset="0"/>
                <a:cs typeface="msmincho" charset="0"/>
              </a:rPr>
              <a:t>3)  </a:t>
            </a:r>
            <a:r>
              <a:rPr lang="en-US" sz="2250" b="1" dirty="0">
                <a:latin typeface="Calibri" panose="020F0502020204030204" pitchFamily="34" charset="0"/>
                <a:ea typeface="msmincho" charset="0"/>
                <a:cs typeface="msmincho" charset="0"/>
              </a:rPr>
              <a:t>TIFR-ARIES VIS-NIR Spectrograph - axial</a:t>
            </a:r>
          </a:p>
          <a:p>
            <a:pPr hangingPunct="1">
              <a:buClrTx/>
              <a:buFontTx/>
              <a:buNone/>
            </a:pPr>
            <a:r>
              <a:rPr lang="en-US" sz="2250" b="1" dirty="0">
                <a:latin typeface="Calibri" panose="020F0502020204030204" pitchFamily="34" charset="0"/>
                <a:ea typeface="msmincho" charset="0"/>
                <a:cs typeface="msmincho" charset="0"/>
              </a:rPr>
              <a:t>      </a:t>
            </a:r>
            <a:r>
              <a:rPr lang="en-US" sz="2250" b="1" dirty="0">
                <a:solidFill>
                  <a:srgbClr val="FF3333"/>
                </a:solidFill>
                <a:latin typeface="Calibri" panose="020F0502020204030204" pitchFamily="34" charset="0"/>
                <a:ea typeface="msmincho" charset="0"/>
                <a:cs typeface="msmincho" charset="0"/>
              </a:rPr>
              <a:t>(Dec 2017)</a:t>
            </a:r>
          </a:p>
          <a:p>
            <a:pPr hangingPunct="1">
              <a:buClrTx/>
              <a:buFontTx/>
              <a:buNone/>
            </a:pPr>
            <a:endParaRPr lang="en-US" sz="2250" b="1" dirty="0">
              <a:solidFill>
                <a:srgbClr val="FF3333"/>
              </a:solidFill>
              <a:latin typeface="Calibri" panose="020F0502020204030204" pitchFamily="34" charset="0"/>
              <a:ea typeface="msmincho" charset="0"/>
              <a:cs typeface="msmincho" charset="0"/>
            </a:endParaRPr>
          </a:p>
          <a:p>
            <a:pPr hangingPunct="1">
              <a:buClrTx/>
              <a:buFontTx/>
              <a:buNone/>
            </a:pPr>
            <a:r>
              <a:rPr lang="en-US" sz="2250" b="1" dirty="0">
                <a:solidFill>
                  <a:srgbClr val="FF3333"/>
                </a:solidFill>
                <a:latin typeface="Calibri" panose="020F0502020204030204" pitchFamily="34" charset="0"/>
                <a:ea typeface="msmincho" charset="0"/>
                <a:cs typeface="msmincho" charset="0"/>
              </a:rPr>
              <a:t>      </a:t>
            </a:r>
            <a:r>
              <a:rPr lang="en-US" sz="1828" b="1" dirty="0">
                <a:solidFill>
                  <a:srgbClr val="579D1C"/>
                </a:solidFill>
                <a:latin typeface="Calibri" panose="020F0502020204030204" pitchFamily="34" charset="0"/>
                <a:ea typeface="msmincho" charset="0"/>
                <a:cs typeface="msmincho" charset="0"/>
              </a:rPr>
              <a:t>Design phase </a:t>
            </a:r>
          </a:p>
        </p:txBody>
      </p:sp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536382" y="1945873"/>
            <a:ext cx="4518041" cy="3294474"/>
          </a:xfrm>
          <a:prstGeom prst="rect">
            <a:avLst/>
          </a:prstGeom>
          <a:solidFill>
            <a:srgbClr val="FFFFFF"/>
          </a:solidFill>
          <a:ln w="25560" cap="flat">
            <a:solidFill>
              <a:srgbClr val="C0504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7469" tIns="28608" rIns="57469" bIns="2860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sz="1969">
                <a:latin typeface="Calibri" panose="020F0502020204030204" pitchFamily="34" charset="0"/>
                <a:ea typeface="msmincho" charset="0"/>
                <a:cs typeface="msmincho" charset="0"/>
              </a:rPr>
              <a:t>Wavelength range : 600-2500 nm</a:t>
            </a:r>
          </a:p>
          <a:p>
            <a:pPr hangingPunct="1">
              <a:buClrTx/>
              <a:buFontTx/>
              <a:buNone/>
            </a:pPr>
            <a:endParaRPr lang="en-US" sz="1969">
              <a:latin typeface="Calibri" panose="020F0502020204030204" pitchFamily="34" charset="0"/>
              <a:ea typeface="msmincho" charset="0"/>
              <a:cs typeface="msmincho" charset="0"/>
            </a:endParaRPr>
          </a:p>
          <a:p>
            <a:pPr hangingPunct="1">
              <a:buClrTx/>
              <a:buFontTx/>
              <a:buNone/>
            </a:pPr>
            <a:r>
              <a:rPr lang="en-US" sz="1969">
                <a:latin typeface="Calibri" panose="020F0502020204030204" pitchFamily="34" charset="0"/>
                <a:ea typeface="msmincho" charset="0"/>
                <a:cs typeface="msmincho" charset="0"/>
              </a:rPr>
              <a:t>Imaging : 60 x 60 arcsec </a:t>
            </a:r>
          </a:p>
          <a:p>
            <a:pPr hangingPunct="1">
              <a:buClrTx/>
              <a:buFontTx/>
              <a:buNone/>
            </a:pPr>
            <a:endParaRPr lang="en-US" sz="1969">
              <a:latin typeface="Calibri" panose="020F0502020204030204" pitchFamily="34" charset="0"/>
              <a:ea typeface="msmincho" charset="0"/>
              <a:cs typeface="msmincho" charset="0"/>
            </a:endParaRPr>
          </a:p>
          <a:p>
            <a:pPr hangingPunct="1">
              <a:buClrTx/>
              <a:buFontTx/>
              <a:buNone/>
            </a:pPr>
            <a:r>
              <a:rPr lang="en-US" sz="1969">
                <a:latin typeface="Calibri" panose="020F0502020204030204" pitchFamily="34" charset="0"/>
                <a:ea typeface="msmincho" charset="0"/>
                <a:cs typeface="msmincho" charset="0"/>
              </a:rPr>
              <a:t>Long-slit spectroscopy mode :</a:t>
            </a:r>
          </a:p>
          <a:p>
            <a:pPr hangingPunct="1">
              <a:buClrTx/>
              <a:buFontTx/>
              <a:buNone/>
            </a:pPr>
            <a:r>
              <a:rPr lang="en-US" sz="1969">
                <a:latin typeface="Calibri" panose="020F0502020204030204" pitchFamily="34" charset="0"/>
                <a:ea typeface="msmincho" charset="0"/>
                <a:cs typeface="msmincho" charset="0"/>
              </a:rPr>
              <a:t>   - resolution : 200 and 2000</a:t>
            </a:r>
          </a:p>
          <a:p>
            <a:pPr hangingPunct="1">
              <a:buClrTx/>
              <a:buFontTx/>
              <a:buNone/>
            </a:pPr>
            <a:r>
              <a:rPr lang="en-US" sz="1969">
                <a:latin typeface="Calibri" panose="020F0502020204030204" pitchFamily="34" charset="0"/>
                <a:ea typeface="msmincho" charset="0"/>
                <a:cs typeface="msmincho" charset="0"/>
              </a:rPr>
              <a:t>   - cross-dispersed/prism</a:t>
            </a:r>
          </a:p>
          <a:p>
            <a:pPr hangingPunct="1">
              <a:buClrTx/>
              <a:buFontTx/>
              <a:buNone/>
            </a:pPr>
            <a:endParaRPr lang="en-US" sz="1969">
              <a:latin typeface="Calibri" panose="020F0502020204030204" pitchFamily="34" charset="0"/>
              <a:ea typeface="DejaVu Sans" charset="0"/>
              <a:cs typeface="DejaVu Sans" charset="0"/>
            </a:endParaRPr>
          </a:p>
          <a:p>
            <a:pPr algn="just" eaLnBrk="1" hangingPunct="1">
              <a:lnSpc>
                <a:spcPct val="93000"/>
              </a:lnSpc>
              <a:buClrTx/>
              <a:buFontTx/>
              <a:buNone/>
            </a:pPr>
            <a:r>
              <a:rPr lang="en-US" sz="1969">
                <a:latin typeface="Calibri" panose="020F0502020204030204" pitchFamily="34" charset="0"/>
                <a:ea typeface="DejaVu Sans" charset="0"/>
                <a:cs typeface="DejaVu Sans" charset="0"/>
              </a:rPr>
              <a:t>Limiting Magnitude(K -Band):</a:t>
            </a:r>
          </a:p>
          <a:p>
            <a:pPr algn="just" eaLnBrk="1" hangingPunct="1">
              <a:lnSpc>
                <a:spcPct val="93000"/>
              </a:lnSpc>
              <a:buClrTx/>
              <a:buFontTx/>
              <a:buNone/>
            </a:pPr>
            <a:r>
              <a:rPr lang="en-US" sz="1969">
                <a:latin typeface="Calibri" panose="020F0502020204030204" pitchFamily="34" charset="0"/>
                <a:ea typeface="DejaVu Sans" charset="0"/>
                <a:cs typeface="DejaVu Sans" charset="0"/>
              </a:rPr>
              <a:t>14.5 in 10 min exp</a:t>
            </a:r>
          </a:p>
          <a:p>
            <a:pPr algn="just" eaLnBrk="1" hangingPunct="1">
              <a:lnSpc>
                <a:spcPct val="93000"/>
              </a:lnSpc>
              <a:buClrTx/>
              <a:buFontTx/>
              <a:buNone/>
            </a:pPr>
            <a:r>
              <a:rPr lang="en-US" sz="1969">
                <a:latin typeface="Calibri" panose="020F0502020204030204" pitchFamily="34" charset="0"/>
                <a:ea typeface="DejaVu Sans" charset="0"/>
                <a:cs typeface="DejaVu Sans" charset="0"/>
              </a:rPr>
              <a:t>16 mag in 1 hr exp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853439" y="4915478"/>
            <a:ext cx="6538711" cy="57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 sz="1266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r="8287"/>
          <a:stretch>
            <a:fillRect/>
          </a:stretch>
        </p:blipFill>
        <p:spPr bwMode="auto">
          <a:xfrm>
            <a:off x="7632715" y="64751"/>
            <a:ext cx="2918250" cy="225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05" r="82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874" y="2347775"/>
            <a:ext cx="2951742" cy="443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 rot="16200000">
            <a:off x="-991418" y="2956208"/>
            <a:ext cx="5814173" cy="54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532" b="1">
                <a:solidFill>
                  <a:srgbClr val="004586"/>
                </a:solidFill>
                <a:latin typeface="Arial" panose="020B0604020202020204" pitchFamily="34" charset="0"/>
              </a:rPr>
              <a:t>THE  FOCAL  PLANE  INSTRUMENTS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2616763" y="5530610"/>
            <a:ext cx="4116139" cy="124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547">
                <a:solidFill>
                  <a:srgbClr val="004586"/>
                </a:solidFill>
              </a:rPr>
              <a:t>Science Drivers :</a:t>
            </a:r>
          </a:p>
          <a:p>
            <a:pPr>
              <a:buClrTx/>
              <a:buFontTx/>
              <a:buNone/>
            </a:pPr>
            <a:endParaRPr lang="en-US" sz="1547"/>
          </a:p>
          <a:p>
            <a:pPr>
              <a:buClrTx/>
              <a:buFontTx/>
              <a:buNone/>
            </a:pPr>
            <a:r>
              <a:rPr lang="en-US" sz="1547"/>
              <a:t>- Low mass stars (red and brown dwarfs)</a:t>
            </a:r>
          </a:p>
          <a:p>
            <a:pPr>
              <a:buClrTx/>
              <a:buFontTx/>
              <a:buNone/>
            </a:pPr>
            <a:r>
              <a:rPr lang="en-US" sz="1547"/>
              <a:t>- star formation</a:t>
            </a:r>
          </a:p>
          <a:p>
            <a:pPr>
              <a:buClrTx/>
              <a:buFontTx/>
              <a:buNone/>
            </a:pPr>
            <a:r>
              <a:rPr lang="en-US" sz="1547"/>
              <a:t>- spectral library VISNIR</a:t>
            </a:r>
          </a:p>
        </p:txBody>
      </p:sp>
    </p:spTree>
    <p:extLst>
      <p:ext uri="{BB962C8B-B14F-4D97-AF65-F5344CB8AC3E}">
        <p14:creationId xmlns:p14="http://schemas.microsoft.com/office/powerpoint/2010/main" val="1738578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1"/>
          <p:cNvSpPr txBox="1">
            <a:spLocks noChangeArrowheads="1"/>
          </p:cNvSpPr>
          <p:nvPr/>
        </p:nvSpPr>
        <p:spPr bwMode="auto">
          <a:xfrm>
            <a:off x="2272914" y="424230"/>
            <a:ext cx="8125106" cy="163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7469" tIns="28608" rIns="57469" bIns="28608" anchorCtr="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sz="2250" b="1">
                <a:latin typeface="Calibri" panose="020F0502020204030204" pitchFamily="34" charset="0"/>
                <a:ea typeface="msmincho" charset="0"/>
                <a:cs typeface="msmincho" charset="0"/>
              </a:rPr>
              <a:t>4) High resolution Optical spectrograph – axial port </a:t>
            </a:r>
          </a:p>
          <a:p>
            <a:pPr hangingPunct="1">
              <a:buClrTx/>
              <a:buFontTx/>
              <a:buNone/>
            </a:pPr>
            <a:endParaRPr lang="en-US" sz="1969" b="1">
              <a:latin typeface="Calibri" panose="020F0502020204030204" pitchFamily="34" charset="0"/>
              <a:ea typeface="msmincho" charset="0"/>
              <a:cs typeface="msmincho" charset="0"/>
            </a:endParaRPr>
          </a:p>
          <a:p>
            <a:pPr hangingPunct="1">
              <a:buClrTx/>
              <a:buFontTx/>
              <a:buNone/>
            </a:pPr>
            <a:r>
              <a:rPr lang="en-US" sz="1969" b="1">
                <a:latin typeface="Calibri" panose="020F0502020204030204" pitchFamily="34" charset="0"/>
                <a:ea typeface="msmincho" charset="0"/>
                <a:cs typeface="msmincho" charset="0"/>
              </a:rPr>
              <a:t>     </a:t>
            </a:r>
            <a:r>
              <a:rPr lang="en-US" sz="1969" b="1">
                <a:solidFill>
                  <a:srgbClr val="579D1C"/>
                </a:solidFill>
                <a:latin typeface="Calibri" panose="020F0502020204030204" pitchFamily="34" charset="0"/>
                <a:ea typeface="msmincho" charset="0"/>
                <a:cs typeface="msmincho" charset="0"/>
              </a:rPr>
              <a:t>Optical design  completed</a:t>
            </a:r>
          </a:p>
          <a:p>
            <a:pPr hangingPunct="1">
              <a:buClrTx/>
              <a:buFontTx/>
              <a:buNone/>
            </a:pPr>
            <a:r>
              <a:rPr lang="en-US" sz="1969" b="1">
                <a:latin typeface="Calibri" panose="020F0502020204030204" pitchFamily="34" charset="0"/>
                <a:ea typeface="msmincho" charset="0"/>
                <a:cs typeface="msmincho" charset="0"/>
              </a:rPr>
              <a:t> </a:t>
            </a:r>
          </a:p>
        </p:txBody>
      </p:sp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1919017" y="332685"/>
            <a:ext cx="6899307" cy="56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7469" tIns="28608" rIns="57469" bIns="2860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sz="1688">
                <a:latin typeface="Calibri" panose="020F0502020204030204" pitchFamily="34" charset="0"/>
                <a:ea typeface="msmincho" charset="0"/>
                <a:cs typeface="msmincho" charset="0"/>
              </a:rPr>
              <a:t>  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 rot="16200000">
            <a:off x="-1022677" y="2958441"/>
            <a:ext cx="5814173" cy="54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532" b="1">
                <a:solidFill>
                  <a:srgbClr val="004586"/>
                </a:solidFill>
                <a:latin typeface="Arial" panose="020B0604020202020204" pitchFamily="34" charset="0"/>
              </a:rPr>
              <a:t>THE  FOCAL  PLANE  INSTRUMENTS</a:t>
            </a: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62" y="1107462"/>
            <a:ext cx="3343596" cy="256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40" y="3959846"/>
            <a:ext cx="3411696" cy="270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2681514" y="2122263"/>
            <a:ext cx="2842336" cy="186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88"/>
              <a:t>&gt; Fiber fed</a:t>
            </a:r>
          </a:p>
          <a:p>
            <a:pPr>
              <a:buClrTx/>
              <a:buFontTx/>
              <a:buNone/>
            </a:pPr>
            <a:endParaRPr lang="en-US" sz="1688"/>
          </a:p>
          <a:p>
            <a:pPr>
              <a:buClrTx/>
              <a:buFontTx/>
              <a:buNone/>
            </a:pPr>
            <a:r>
              <a:rPr lang="en-US" sz="1688"/>
              <a:t>&gt; 30k and 60k resolution</a:t>
            </a:r>
          </a:p>
          <a:p>
            <a:pPr>
              <a:buClrTx/>
              <a:buFontTx/>
              <a:buNone/>
            </a:pPr>
            <a:endParaRPr lang="en-US" sz="1688"/>
          </a:p>
          <a:p>
            <a:pPr>
              <a:buClrTx/>
              <a:buFontTx/>
              <a:buNone/>
            </a:pPr>
            <a:r>
              <a:rPr lang="en-US" sz="1688"/>
              <a:t>&gt; 377 – 900 nm</a:t>
            </a:r>
          </a:p>
          <a:p>
            <a:pPr>
              <a:buClrTx/>
              <a:buFontTx/>
              <a:buNone/>
            </a:pPr>
            <a:endParaRPr lang="en-US" sz="1688"/>
          </a:p>
          <a:p>
            <a:pPr>
              <a:buClrTx/>
              <a:buFontTx/>
              <a:buNone/>
            </a:pPr>
            <a:r>
              <a:rPr lang="en-US" sz="1688"/>
              <a:t>&gt; 20m/s stability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2745148" y="4436545"/>
            <a:ext cx="3555711" cy="124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547">
                <a:solidFill>
                  <a:srgbClr val="3333FF"/>
                </a:solidFill>
              </a:rPr>
              <a:t>Science Drivers ;</a:t>
            </a:r>
          </a:p>
          <a:p>
            <a:pPr>
              <a:buClrTx/>
              <a:buFontTx/>
              <a:buNone/>
            </a:pPr>
            <a:endParaRPr lang="en-US" sz="1547"/>
          </a:p>
          <a:p>
            <a:pPr>
              <a:buClrTx/>
              <a:buFontTx/>
              <a:buNone/>
            </a:pPr>
            <a:r>
              <a:rPr lang="en-US" sz="1547"/>
              <a:t>-  Astero-seismology</a:t>
            </a:r>
          </a:p>
          <a:p>
            <a:pPr>
              <a:buClrTx/>
              <a:buFontTx/>
              <a:buNone/>
            </a:pPr>
            <a:r>
              <a:rPr lang="en-US" sz="1547"/>
              <a:t>-  Abundance studies </a:t>
            </a:r>
          </a:p>
          <a:p>
            <a:pPr>
              <a:buClrTx/>
              <a:buFontTx/>
              <a:buNone/>
            </a:pPr>
            <a:r>
              <a:rPr lang="en-US" sz="1547"/>
              <a:t>-  Doppler imaging of spotted stars</a:t>
            </a:r>
          </a:p>
        </p:txBody>
      </p:sp>
    </p:spTree>
    <p:extLst>
      <p:ext uri="{BB962C8B-B14F-4D97-AF65-F5344CB8AC3E}">
        <p14:creationId xmlns:p14="http://schemas.microsoft.com/office/powerpoint/2010/main" val="3434928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1"/>
          <p:cNvSpPr txBox="1">
            <a:spLocks noChangeArrowheads="1"/>
          </p:cNvSpPr>
          <p:nvPr/>
        </p:nvSpPr>
        <p:spPr bwMode="auto">
          <a:xfrm>
            <a:off x="2272915" y="40659"/>
            <a:ext cx="7482063" cy="10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7469" tIns="28608" rIns="57469" bIns="2860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sz="2250" b="1" dirty="0">
                <a:latin typeface="Calibri" panose="020F0502020204030204" pitchFamily="34" charset="0"/>
                <a:ea typeface="msmincho" charset="0"/>
                <a:cs typeface="msmincho" charset="0"/>
              </a:rPr>
              <a:t>5) Fast CCD photometer  – side port   </a:t>
            </a:r>
          </a:p>
          <a:p>
            <a:pPr hangingPunct="1">
              <a:buClrTx/>
              <a:buFontTx/>
              <a:buNone/>
            </a:pPr>
            <a:r>
              <a:rPr lang="en-US" sz="1969" b="1" dirty="0">
                <a:latin typeface="Calibri" panose="020F0502020204030204" pitchFamily="34" charset="0"/>
                <a:ea typeface="msmincho" charset="0"/>
                <a:cs typeface="msmincho" charset="0"/>
              </a:rPr>
              <a:t>     </a:t>
            </a:r>
          </a:p>
          <a:p>
            <a:pPr hangingPunct="1">
              <a:buClrTx/>
              <a:buFontTx/>
              <a:buNone/>
            </a:pPr>
            <a:r>
              <a:rPr lang="en-US" sz="1969" b="1" dirty="0">
                <a:latin typeface="Calibri" panose="020F0502020204030204" pitchFamily="34" charset="0"/>
                <a:ea typeface="msmincho" charset="0"/>
                <a:cs typeface="msmincho" charset="0"/>
              </a:rPr>
              <a:t> </a:t>
            </a:r>
            <a:r>
              <a:rPr lang="en-US" sz="1969" b="1" dirty="0">
                <a:solidFill>
                  <a:srgbClr val="579D1C"/>
                </a:solidFill>
                <a:latin typeface="Calibri" panose="020F0502020204030204" pitchFamily="34" charset="0"/>
                <a:ea typeface="msmincho" charset="0"/>
                <a:cs typeface="msmincho" charset="0"/>
              </a:rPr>
              <a:t>    Preliminary design completed</a:t>
            </a:r>
          </a:p>
        </p:txBody>
      </p:sp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1919017" y="332685"/>
            <a:ext cx="6899307" cy="56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7469" tIns="28608" rIns="57469" bIns="2860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sz="1688">
                <a:latin typeface="Calibri" panose="020F0502020204030204" pitchFamily="34" charset="0"/>
                <a:ea typeface="msmincho" charset="0"/>
                <a:cs typeface="msmincho" charset="0"/>
              </a:rPr>
              <a:t>  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 rot="16200000">
            <a:off x="-1022677" y="2958441"/>
            <a:ext cx="5814173" cy="54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532" b="1">
                <a:solidFill>
                  <a:srgbClr val="004586"/>
                </a:solidFill>
                <a:latin typeface="Arial" panose="020B0604020202020204" pitchFamily="34" charset="0"/>
              </a:rPr>
              <a:t>THE  FOCAL  PLANE  INSTRUMENTS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03" y="2379034"/>
            <a:ext cx="3906258" cy="147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64" y="1124451"/>
            <a:ext cx="7375947" cy="120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499" y="3923004"/>
            <a:ext cx="6156905" cy="282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2553129" y="2636920"/>
            <a:ext cx="3302289" cy="113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547"/>
              <a:t>400-800nm</a:t>
            </a:r>
          </a:p>
          <a:p>
            <a:pPr>
              <a:buClrTx/>
              <a:buFontTx/>
              <a:buNone/>
            </a:pPr>
            <a:r>
              <a:rPr lang="en-US" sz="1547"/>
              <a:t>2k ccd, 13 micron</a:t>
            </a:r>
          </a:p>
          <a:p>
            <a:pPr>
              <a:buClrTx/>
              <a:buFontTx/>
              <a:buNone/>
            </a:pPr>
            <a:r>
              <a:rPr lang="en-US" sz="1547"/>
              <a:t>6x6 arcmin</a:t>
            </a:r>
          </a:p>
          <a:p>
            <a:pPr>
              <a:buClrTx/>
              <a:buFontTx/>
              <a:buNone/>
            </a:pPr>
            <a:r>
              <a:rPr lang="en-US" sz="1547"/>
              <a:t>Time-variability study CP, CV, WD</a:t>
            </a:r>
          </a:p>
          <a:p>
            <a:pPr>
              <a:buClrTx/>
              <a:buFontTx/>
              <a:buNone/>
            </a:pPr>
            <a:endParaRPr lang="en-US" sz="1547"/>
          </a:p>
        </p:txBody>
      </p:sp>
    </p:spTree>
    <p:extLst>
      <p:ext uri="{BB962C8B-B14F-4D97-AF65-F5344CB8AC3E}">
        <p14:creationId xmlns:p14="http://schemas.microsoft.com/office/powerpoint/2010/main" val="3745515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4184179" y="414183"/>
            <a:ext cx="3762243" cy="62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algn="ctr" eaLnBrk="1">
              <a:lnSpc>
                <a:spcPct val="80000"/>
              </a:lnSpc>
              <a:buClrTx/>
              <a:buFontTx/>
              <a:buNone/>
            </a:pPr>
            <a:r>
              <a:rPr lang="en-GB" sz="2813" b="1" dirty="0">
                <a:solidFill>
                  <a:srgbClr val="0066CC"/>
                </a:solidFill>
                <a:latin typeface="Arial" panose="020B0604020202020204" pitchFamily="34" charset="0"/>
              </a:rPr>
              <a:t>Basic </a:t>
            </a:r>
            <a:r>
              <a:rPr lang="en-GB" sz="2813" b="1" dirty="0" smtClean="0">
                <a:solidFill>
                  <a:srgbClr val="0066CC"/>
                </a:solidFill>
                <a:latin typeface="Arial" panose="020B0604020202020204" pitchFamily="34" charset="0"/>
              </a:rPr>
              <a:t>Configuration, 3.6m DOT</a:t>
            </a:r>
            <a:endParaRPr lang="en-GB" sz="2813" b="1" dirty="0">
              <a:solidFill>
                <a:srgbClr val="0066CC"/>
              </a:solidFill>
              <a:latin typeface="Arial" panose="020B0604020202020204" pitchFamily="34" charset="0"/>
            </a:endParaRP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95459" y="1036013"/>
            <a:ext cx="9749449" cy="564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algn="ctr" eaLnBrk="1">
              <a:lnSpc>
                <a:spcPct val="80000"/>
              </a:lnSpc>
              <a:buClrTx/>
              <a:buFontTx/>
              <a:buNone/>
            </a:pPr>
            <a:endParaRPr lang="en-GB" sz="2400" b="1" i="1" dirty="0">
              <a:solidFill>
                <a:srgbClr val="94BD5E"/>
              </a:solidFill>
            </a:endParaRPr>
          </a:p>
          <a:p>
            <a:pPr algn="ctr" eaLnBrk="1">
              <a:lnSpc>
                <a:spcPct val="80000"/>
              </a:lnSpc>
              <a:buClrTx/>
              <a:buFontTx/>
              <a:buNone/>
            </a:pPr>
            <a:endParaRPr lang="en-GB" sz="2400" b="1" dirty="0"/>
          </a:p>
          <a:p>
            <a:pPr algn="ctr" eaLnBrk="1">
              <a:lnSpc>
                <a:spcPct val="80000"/>
              </a:lnSpc>
              <a:buClrTx/>
              <a:buFontTx/>
              <a:buNone/>
            </a:pPr>
            <a:r>
              <a:rPr lang="en-GB" sz="2400" b="1" dirty="0"/>
              <a:t>&gt;  </a:t>
            </a:r>
            <a:r>
              <a:rPr lang="en-GB" sz="2400" b="1" dirty="0" err="1"/>
              <a:t>Cassegrain</a:t>
            </a:r>
            <a:r>
              <a:rPr lang="en-GB" sz="2400" b="1" dirty="0"/>
              <a:t> focus as an optimization for imaging, </a:t>
            </a:r>
          </a:p>
          <a:p>
            <a:pPr algn="ctr" eaLnBrk="1">
              <a:lnSpc>
                <a:spcPct val="80000"/>
              </a:lnSpc>
              <a:buClrTx/>
              <a:buFontTx/>
              <a:buNone/>
            </a:pPr>
            <a:r>
              <a:rPr lang="en-GB" sz="2400" b="1" dirty="0"/>
              <a:t>     spectroscopic, </a:t>
            </a:r>
            <a:r>
              <a:rPr lang="en-GB" sz="2400" b="1" dirty="0" err="1"/>
              <a:t>polarimetric</a:t>
            </a:r>
            <a:r>
              <a:rPr lang="en-GB" sz="2400" b="1" dirty="0"/>
              <a:t> observations</a:t>
            </a:r>
          </a:p>
          <a:p>
            <a:pPr algn="ctr" eaLnBrk="1">
              <a:lnSpc>
                <a:spcPct val="80000"/>
              </a:lnSpc>
              <a:buClrTx/>
              <a:buFontTx/>
              <a:buNone/>
            </a:pPr>
            <a:endParaRPr lang="en-GB" sz="2400" b="1" dirty="0"/>
          </a:p>
          <a:p>
            <a:pPr algn="ctr" eaLnBrk="1">
              <a:lnSpc>
                <a:spcPct val="80000"/>
              </a:lnSpc>
              <a:buClrTx/>
              <a:buFontTx/>
              <a:buNone/>
            </a:pPr>
            <a:endParaRPr lang="en-GB" sz="2400" b="1" dirty="0"/>
          </a:p>
          <a:p>
            <a:pPr algn="ctr" eaLnBrk="1">
              <a:lnSpc>
                <a:spcPct val="80000"/>
              </a:lnSpc>
              <a:buClrTx/>
              <a:buFontTx/>
              <a:buNone/>
            </a:pPr>
            <a:r>
              <a:rPr lang="en-GB" sz="2400" b="1" dirty="0"/>
              <a:t>&gt;  Science field of view : half degree</a:t>
            </a:r>
          </a:p>
          <a:p>
            <a:pPr algn="ctr" eaLnBrk="1">
              <a:lnSpc>
                <a:spcPct val="80000"/>
              </a:lnSpc>
              <a:buClrTx/>
              <a:buFontTx/>
              <a:buNone/>
            </a:pPr>
            <a:endParaRPr lang="en-GB" sz="2400" b="1" dirty="0"/>
          </a:p>
          <a:p>
            <a:pPr algn="ctr" eaLnBrk="1">
              <a:lnSpc>
                <a:spcPct val="80000"/>
              </a:lnSpc>
              <a:buClrTx/>
              <a:buFontTx/>
              <a:buNone/>
            </a:pPr>
            <a:endParaRPr lang="en-GB" sz="2400" b="1" dirty="0"/>
          </a:p>
          <a:p>
            <a:pPr algn="ctr" eaLnBrk="1">
              <a:lnSpc>
                <a:spcPct val="80000"/>
              </a:lnSpc>
              <a:buClrTx/>
              <a:buFontTx/>
              <a:buNone/>
            </a:pPr>
            <a:r>
              <a:rPr lang="en-GB" sz="2400" b="1" dirty="0"/>
              <a:t>&gt; 80% encircled energy diameter </a:t>
            </a:r>
          </a:p>
          <a:p>
            <a:pPr algn="ctr" eaLnBrk="1">
              <a:lnSpc>
                <a:spcPct val="80000"/>
              </a:lnSpc>
              <a:buClrTx/>
              <a:buFontTx/>
              <a:buNone/>
            </a:pPr>
            <a:r>
              <a:rPr lang="en-GB" sz="2400" b="1" dirty="0"/>
              <a:t>    in less than 0.45 </a:t>
            </a:r>
            <a:r>
              <a:rPr lang="en-GB" sz="2400" b="1" dirty="0" err="1"/>
              <a:t>arcsec</a:t>
            </a:r>
            <a:endParaRPr lang="en-GB" sz="2400" b="1" dirty="0"/>
          </a:p>
          <a:p>
            <a:pPr algn="ctr" eaLnBrk="1">
              <a:lnSpc>
                <a:spcPct val="80000"/>
              </a:lnSpc>
              <a:buClrTx/>
              <a:buFontTx/>
              <a:buNone/>
            </a:pPr>
            <a:r>
              <a:rPr lang="en-GB" sz="2400" b="1" dirty="0"/>
              <a:t>    </a:t>
            </a:r>
            <a:r>
              <a:rPr lang="en-GB" sz="2400" b="1" i="1" dirty="0"/>
              <a:t>(Not more than 10% degradation </a:t>
            </a:r>
          </a:p>
          <a:p>
            <a:pPr algn="ctr" eaLnBrk="1">
              <a:lnSpc>
                <a:spcPct val="80000"/>
              </a:lnSpc>
              <a:buClrTx/>
              <a:buFontTx/>
              <a:buNone/>
            </a:pPr>
            <a:r>
              <a:rPr lang="en-GB" sz="2400" b="1" i="1" dirty="0"/>
              <a:t>     of 0.7 </a:t>
            </a:r>
            <a:r>
              <a:rPr lang="en-GB" sz="2400" b="1" i="1" dirty="0" err="1"/>
              <a:t>arcsec</a:t>
            </a:r>
            <a:r>
              <a:rPr lang="en-GB" sz="2400" b="1" i="1" dirty="0"/>
              <a:t> FWHM seeing)</a:t>
            </a:r>
            <a:r>
              <a:rPr lang="en-GB" sz="2400" b="1" dirty="0"/>
              <a:t> </a:t>
            </a:r>
          </a:p>
          <a:p>
            <a:pPr algn="ctr" eaLnBrk="1">
              <a:lnSpc>
                <a:spcPct val="80000"/>
              </a:lnSpc>
              <a:buClrTx/>
              <a:buFontTx/>
              <a:buNone/>
            </a:pPr>
            <a:endParaRPr lang="en-GB" sz="2400" b="1" dirty="0"/>
          </a:p>
          <a:p>
            <a:pPr algn="ctr" eaLnBrk="1">
              <a:lnSpc>
                <a:spcPct val="80000"/>
              </a:lnSpc>
              <a:buClrTx/>
              <a:buFontTx/>
              <a:buNone/>
            </a:pPr>
            <a:endParaRPr lang="en-GB" sz="2400" b="1" dirty="0"/>
          </a:p>
          <a:p>
            <a:pPr algn="ctr" eaLnBrk="1">
              <a:lnSpc>
                <a:spcPct val="80000"/>
              </a:lnSpc>
              <a:buClrTx/>
              <a:buFontTx/>
              <a:buNone/>
            </a:pPr>
            <a:r>
              <a:rPr lang="en-GB" sz="2400" b="1" dirty="0"/>
              <a:t>&gt; Compact (alt-azimuth) and </a:t>
            </a:r>
          </a:p>
          <a:p>
            <a:pPr algn="ctr" eaLnBrk="1">
              <a:lnSpc>
                <a:spcPct val="80000"/>
              </a:lnSpc>
              <a:buClrTx/>
              <a:buFontTx/>
              <a:buNone/>
            </a:pPr>
            <a:r>
              <a:rPr lang="en-GB" sz="2400" b="1" dirty="0"/>
              <a:t>    seeing-limited (Active optics)</a:t>
            </a:r>
            <a:r>
              <a:rPr lang="ar-SA" sz="2400" b="1" dirty="0">
                <a:cs typeface="Arial" panose="020B0604020202020204" pitchFamily="34" charset="0"/>
              </a:rPr>
              <a:t>‏</a:t>
            </a:r>
            <a:r>
              <a:rPr lang="en-GB" sz="2400" b="1" dirty="0"/>
              <a:t> Telescope</a:t>
            </a:r>
          </a:p>
        </p:txBody>
      </p:sp>
    </p:spTree>
    <p:extLst>
      <p:ext uri="{BB962C8B-B14F-4D97-AF65-F5344CB8AC3E}">
        <p14:creationId xmlns:p14="http://schemas.microsoft.com/office/powerpoint/2010/main" val="1985780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372" y="1701207"/>
            <a:ext cx="9309915" cy="418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2272914" y="576059"/>
            <a:ext cx="7417313" cy="10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7469" tIns="28608" rIns="57469" bIns="2860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sz="2250" b="1">
                <a:latin typeface="Calibri" panose="020F0502020204030204" pitchFamily="34" charset="0"/>
                <a:ea typeface="msmincho" charset="0"/>
                <a:cs typeface="msmincho" charset="0"/>
              </a:rPr>
              <a:t>6) Integral Field Spectrograph (IUCAA – ARIES) – side port</a:t>
            </a:r>
          </a:p>
          <a:p>
            <a:pPr hangingPunct="1">
              <a:buClrTx/>
              <a:buFontTx/>
              <a:buNone/>
            </a:pPr>
            <a:r>
              <a:rPr lang="en-US" sz="1969" b="1">
                <a:latin typeface="Calibri" panose="020F0502020204030204" pitchFamily="34" charset="0"/>
                <a:ea typeface="msmincho" charset="0"/>
                <a:cs typeface="msmincho" charset="0"/>
              </a:rPr>
              <a:t>     </a:t>
            </a:r>
          </a:p>
          <a:p>
            <a:pPr hangingPunct="1">
              <a:buClrTx/>
              <a:buFontTx/>
              <a:buNone/>
            </a:pPr>
            <a:r>
              <a:rPr lang="en-US" sz="1969" b="1">
                <a:latin typeface="Calibri" panose="020F0502020204030204" pitchFamily="34" charset="0"/>
                <a:ea typeface="msmincho" charset="0"/>
                <a:cs typeface="msmincho" charset="0"/>
              </a:rPr>
              <a:t> </a:t>
            </a:r>
            <a:r>
              <a:rPr lang="en-US" sz="1969" b="1">
                <a:solidFill>
                  <a:srgbClr val="579D1C"/>
                </a:solidFill>
                <a:latin typeface="Calibri" panose="020F0502020204030204" pitchFamily="34" charset="0"/>
                <a:ea typeface="msmincho" charset="0"/>
                <a:cs typeface="msmincho" charset="0"/>
              </a:rPr>
              <a:t>    Implementation phase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919017" y="332685"/>
            <a:ext cx="6899307" cy="56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7469" tIns="28608" rIns="57469" bIns="2860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sz="1688">
                <a:latin typeface="Calibri" panose="020F0502020204030204" pitchFamily="34" charset="0"/>
                <a:ea typeface="msmincho" charset="0"/>
                <a:cs typeface="msmincho" charset="0"/>
              </a:rPr>
              <a:t>  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 rot="16200000">
            <a:off x="-1022677" y="2958441"/>
            <a:ext cx="5814173" cy="54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2532" b="1">
                <a:solidFill>
                  <a:srgbClr val="004586"/>
                </a:solidFill>
                <a:latin typeface="Arial" panose="020B0604020202020204" pitchFamily="34" charset="0"/>
              </a:rPr>
              <a:t>THE  FOCAL  PLANE  INSTRUMENTS</a:t>
            </a:r>
          </a:p>
        </p:txBody>
      </p:sp>
    </p:spTree>
    <p:extLst>
      <p:ext uri="{BB962C8B-B14F-4D97-AF65-F5344CB8AC3E}">
        <p14:creationId xmlns:p14="http://schemas.microsoft.com/office/powerpoint/2010/main" val="12344922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268" y="665022"/>
            <a:ext cx="120880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600" b="1" i="1" u="sng" dirty="0">
                <a:latin typeface="LiberationSans"/>
              </a:rPr>
              <a:t>Next </a:t>
            </a:r>
            <a:r>
              <a:rPr lang="en-IN" sz="3600" b="1" i="1" u="sng" dirty="0" smtClean="0">
                <a:latin typeface="LiberationSans"/>
              </a:rPr>
              <a:t>Cycle is </a:t>
            </a:r>
            <a:r>
              <a:rPr lang="en-IN" sz="3600" b="1" i="1" u="sng" dirty="0">
                <a:latin typeface="LiberationSans"/>
              </a:rPr>
              <a:t>open (</a:t>
            </a:r>
            <a:r>
              <a:rPr lang="en-IN" sz="3600" b="1" i="1" u="sng" dirty="0">
                <a:solidFill>
                  <a:srgbClr val="FF0000"/>
                </a:solidFill>
                <a:latin typeface="LiberationSans"/>
              </a:rPr>
              <a:t>http://www.aries.res.in/dot/</a:t>
            </a:r>
            <a:r>
              <a:rPr lang="en-IN" sz="3600" b="1" i="1" u="sng" dirty="0">
                <a:latin typeface="LiberationSans"/>
              </a:rPr>
              <a:t>):</a:t>
            </a:r>
            <a:endParaRPr lang="en-IN" sz="3600" b="1" i="1" u="sng" dirty="0" smtClean="0">
              <a:latin typeface="LiberationSans"/>
            </a:endParaRPr>
          </a:p>
          <a:p>
            <a:endParaRPr lang="en-IN" sz="3600" b="1" dirty="0">
              <a:latin typeface="LiberationSans"/>
            </a:endParaRPr>
          </a:p>
          <a:p>
            <a:r>
              <a:rPr lang="en-IN" sz="2400" b="1" dirty="0">
                <a:solidFill>
                  <a:srgbClr val="002060"/>
                </a:solidFill>
                <a:latin typeface="OpenSymbol"/>
              </a:rPr>
              <a:t>● </a:t>
            </a:r>
            <a:r>
              <a:rPr lang="en-IN" sz="2400" b="1" dirty="0">
                <a:solidFill>
                  <a:srgbClr val="002060"/>
                </a:solidFill>
                <a:latin typeface="LiberationSans"/>
              </a:rPr>
              <a:t>2017 October – 2018 January</a:t>
            </a:r>
          </a:p>
          <a:p>
            <a:r>
              <a:rPr lang="en-IN" sz="2400" b="1" dirty="0">
                <a:solidFill>
                  <a:srgbClr val="002060"/>
                </a:solidFill>
                <a:latin typeface="OpenSymbol"/>
              </a:rPr>
              <a:t>● </a:t>
            </a:r>
            <a:r>
              <a:rPr lang="en-IN" sz="2400" b="1" dirty="0">
                <a:solidFill>
                  <a:srgbClr val="002060"/>
                </a:solidFill>
                <a:latin typeface="LiberationSans"/>
              </a:rPr>
              <a:t>Shared Risk</a:t>
            </a:r>
          </a:p>
          <a:p>
            <a:r>
              <a:rPr lang="en-IN" sz="2400" b="1" dirty="0">
                <a:solidFill>
                  <a:srgbClr val="002060"/>
                </a:solidFill>
                <a:latin typeface="OpenSymbol"/>
              </a:rPr>
              <a:t>● </a:t>
            </a:r>
            <a:r>
              <a:rPr lang="en-IN" sz="2400" b="1" dirty="0">
                <a:solidFill>
                  <a:srgbClr val="002060"/>
                </a:solidFill>
                <a:latin typeface="LiberationSans"/>
              </a:rPr>
              <a:t>Upgraded Imager and TIRCAM2</a:t>
            </a:r>
          </a:p>
          <a:p>
            <a:r>
              <a:rPr lang="en-IN" sz="2400" b="1" dirty="0">
                <a:solidFill>
                  <a:srgbClr val="002060"/>
                </a:solidFill>
                <a:latin typeface="OpenSymbol"/>
              </a:rPr>
              <a:t>● </a:t>
            </a:r>
            <a:r>
              <a:rPr lang="en-IN" sz="2400" b="1" dirty="0">
                <a:solidFill>
                  <a:srgbClr val="002060"/>
                </a:solidFill>
                <a:latin typeface="LiberationSans"/>
              </a:rPr>
              <a:t>Engineering time and Instrument Test time (FOSC, </a:t>
            </a:r>
            <a:r>
              <a:rPr lang="en-IN" sz="2400" b="1" dirty="0" smtClean="0">
                <a:solidFill>
                  <a:srgbClr val="002060"/>
                </a:solidFill>
                <a:latin typeface="LiberationSans"/>
              </a:rPr>
              <a:t>TANSPEC) to </a:t>
            </a:r>
            <a:r>
              <a:rPr lang="en-IN" sz="2400" b="1" dirty="0">
                <a:solidFill>
                  <a:srgbClr val="002060"/>
                </a:solidFill>
                <a:latin typeface="LiberationSans"/>
              </a:rPr>
              <a:t>be estimated</a:t>
            </a:r>
          </a:p>
          <a:p>
            <a:r>
              <a:rPr lang="en-IN" sz="2400" b="1" dirty="0">
                <a:solidFill>
                  <a:srgbClr val="002060"/>
                </a:solidFill>
                <a:latin typeface="OpenSymbol"/>
              </a:rPr>
              <a:t>● </a:t>
            </a:r>
            <a:r>
              <a:rPr lang="en-IN" sz="2400" b="1" dirty="0" smtClean="0">
                <a:solidFill>
                  <a:srgbClr val="002060"/>
                </a:solidFill>
                <a:latin typeface="LiberationSans"/>
              </a:rPr>
              <a:t>Director's Discretionary Time?, </a:t>
            </a:r>
            <a:r>
              <a:rPr lang="en-IN" sz="2400" b="1" dirty="0" err="1" smtClean="0">
                <a:solidFill>
                  <a:srgbClr val="002060"/>
                </a:solidFill>
                <a:latin typeface="LiberationSans"/>
              </a:rPr>
              <a:t>ToO</a:t>
            </a:r>
            <a:r>
              <a:rPr lang="en-IN" sz="2400" b="1" dirty="0" smtClean="0">
                <a:solidFill>
                  <a:srgbClr val="002060"/>
                </a:solidFill>
                <a:latin typeface="LiberationSans"/>
              </a:rPr>
              <a:t> mode of observations?</a:t>
            </a:r>
          </a:p>
          <a:p>
            <a:endParaRPr lang="en-IN" sz="2400" b="1" dirty="0">
              <a:solidFill>
                <a:srgbClr val="002060"/>
              </a:solidFill>
              <a:latin typeface="LiberationSans"/>
            </a:endParaRPr>
          </a:p>
          <a:p>
            <a:r>
              <a:rPr lang="en-IN" sz="2400" b="1" dirty="0">
                <a:solidFill>
                  <a:srgbClr val="002060"/>
                </a:solidFill>
                <a:latin typeface="OpenSymbol"/>
              </a:rPr>
              <a:t>● </a:t>
            </a:r>
            <a:r>
              <a:rPr lang="en-IN" sz="2400" b="1" dirty="0">
                <a:solidFill>
                  <a:srgbClr val="002060"/>
                </a:solidFill>
                <a:latin typeface="LiberationSans"/>
              </a:rPr>
              <a:t>Timeline</a:t>
            </a:r>
          </a:p>
          <a:p>
            <a:endParaRPr lang="en-IN" sz="2400" b="1" dirty="0" smtClean="0">
              <a:solidFill>
                <a:srgbClr val="002060"/>
              </a:solidFill>
              <a:latin typeface="OpenSymbol"/>
            </a:endParaRPr>
          </a:p>
          <a:p>
            <a:r>
              <a:rPr lang="en-IN" sz="2400" b="1" dirty="0" smtClean="0">
                <a:solidFill>
                  <a:srgbClr val="002060"/>
                </a:solidFill>
                <a:latin typeface="OpenSymbol"/>
              </a:rPr>
              <a:t>– </a:t>
            </a:r>
            <a:r>
              <a:rPr lang="en-IN" sz="2400" b="1" dirty="0" smtClean="0">
                <a:solidFill>
                  <a:srgbClr val="002060"/>
                </a:solidFill>
                <a:latin typeface="LiberationSans"/>
              </a:rPr>
              <a:t>03 </a:t>
            </a:r>
            <a:r>
              <a:rPr lang="en-IN" sz="2400" b="1" dirty="0">
                <a:solidFill>
                  <a:srgbClr val="002060"/>
                </a:solidFill>
                <a:latin typeface="LiberationSans"/>
              </a:rPr>
              <a:t>July Call for Proposals</a:t>
            </a:r>
          </a:p>
          <a:p>
            <a:r>
              <a:rPr lang="en-IN" sz="2400" b="1" dirty="0">
                <a:solidFill>
                  <a:srgbClr val="002060"/>
                </a:solidFill>
                <a:latin typeface="OpenSymbol"/>
              </a:rPr>
              <a:t>– </a:t>
            </a:r>
            <a:r>
              <a:rPr lang="en-IN" sz="2400" b="1" dirty="0" smtClean="0">
                <a:solidFill>
                  <a:srgbClr val="002060"/>
                </a:solidFill>
                <a:latin typeface="LiberationSans"/>
              </a:rPr>
              <a:t>01 August </a:t>
            </a:r>
            <a:r>
              <a:rPr lang="en-IN" sz="2400" b="1" dirty="0">
                <a:solidFill>
                  <a:srgbClr val="002060"/>
                </a:solidFill>
                <a:latin typeface="LiberationSans"/>
              </a:rPr>
              <a:t>deadline for submission</a:t>
            </a:r>
          </a:p>
          <a:p>
            <a:r>
              <a:rPr lang="en-IN" sz="2400" b="1" dirty="0">
                <a:solidFill>
                  <a:srgbClr val="002060"/>
                </a:solidFill>
                <a:latin typeface="OpenSymbol"/>
              </a:rPr>
              <a:t>– </a:t>
            </a:r>
            <a:r>
              <a:rPr lang="en-IN" sz="2400" b="1" dirty="0">
                <a:solidFill>
                  <a:srgbClr val="002060"/>
                </a:solidFill>
                <a:latin typeface="LiberationSans"/>
              </a:rPr>
              <a:t>25 Aug DTAC meeting</a:t>
            </a:r>
          </a:p>
          <a:p>
            <a:r>
              <a:rPr lang="en-IN" sz="2400" b="1" dirty="0">
                <a:solidFill>
                  <a:srgbClr val="002060"/>
                </a:solidFill>
                <a:latin typeface="OpenSymbol"/>
              </a:rPr>
              <a:t>– </a:t>
            </a:r>
            <a:r>
              <a:rPr lang="en-IN" sz="2400" b="1" dirty="0">
                <a:solidFill>
                  <a:srgbClr val="002060"/>
                </a:solidFill>
                <a:latin typeface="LiberationSans"/>
              </a:rPr>
              <a:t>1 Sep finalize schedule</a:t>
            </a:r>
            <a:endParaRPr lang="en-IN" sz="2400" b="1" dirty="0">
              <a:solidFill>
                <a:srgbClr val="002060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466340" y="4137334"/>
            <a:ext cx="4049156" cy="289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800" b="1" dirty="0">
                <a:solidFill>
                  <a:srgbClr val="C00000"/>
                </a:solidFill>
              </a:rPr>
              <a:t>Belgium – 7 %</a:t>
            </a:r>
          </a:p>
          <a:p>
            <a:pPr>
              <a:buClrTx/>
              <a:buFontTx/>
              <a:buNone/>
            </a:pPr>
            <a:endParaRPr lang="en-US" sz="2800" b="1" dirty="0">
              <a:solidFill>
                <a:srgbClr val="C00000"/>
              </a:solidFill>
            </a:endParaRPr>
          </a:p>
          <a:p>
            <a:pPr>
              <a:buClrTx/>
              <a:buFontTx/>
              <a:buNone/>
            </a:pPr>
            <a:r>
              <a:rPr lang="en-US" sz="2800" b="1" dirty="0">
                <a:solidFill>
                  <a:srgbClr val="C00000"/>
                </a:solidFill>
              </a:rPr>
              <a:t>ARIES – 33%</a:t>
            </a:r>
          </a:p>
          <a:p>
            <a:pPr>
              <a:buClrTx/>
              <a:buFontTx/>
              <a:buNone/>
            </a:pPr>
            <a:endParaRPr lang="en-US" sz="2800" b="1" dirty="0">
              <a:solidFill>
                <a:srgbClr val="C00000"/>
              </a:solidFill>
            </a:endParaRPr>
          </a:p>
          <a:p>
            <a:pPr>
              <a:buClrTx/>
              <a:buFontTx/>
              <a:buNone/>
            </a:pPr>
            <a:r>
              <a:rPr lang="en-US" sz="2800" b="1" dirty="0">
                <a:solidFill>
                  <a:srgbClr val="C00000"/>
                </a:solidFill>
              </a:rPr>
              <a:t>Astronomical Community – 60%</a:t>
            </a:r>
          </a:p>
        </p:txBody>
      </p:sp>
    </p:spTree>
    <p:extLst>
      <p:ext uri="{BB962C8B-B14F-4D97-AF65-F5344CB8AC3E}">
        <p14:creationId xmlns:p14="http://schemas.microsoft.com/office/powerpoint/2010/main" val="226979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386" y="2781835"/>
            <a:ext cx="631910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800" b="1" dirty="0" smtClean="0">
                <a:solidFill>
                  <a:srgbClr val="FF0000"/>
                </a:solidFill>
              </a:rPr>
              <a:t>Thanks..</a:t>
            </a:r>
            <a:endParaRPr lang="en-IN" sz="13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2026191" y="317056"/>
            <a:ext cx="2712834" cy="58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3094" b="1">
                <a:solidFill>
                  <a:srgbClr val="004586"/>
                </a:solidFill>
                <a:latin typeface="Arial" panose="020B0604020202020204" pitchFamily="34" charset="0"/>
              </a:rPr>
              <a:t> The Optics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743" y="0"/>
            <a:ext cx="4191018" cy="676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916784" y="1299481"/>
            <a:ext cx="5623270" cy="490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buSzPct val="105000"/>
              <a:buFont typeface="Wingdings" panose="05000000000000000000" pitchFamily="2" charset="2"/>
              <a:buChar char=""/>
            </a:pPr>
            <a:r>
              <a:rPr lang="en-US" sz="1969" b="1" dirty="0"/>
              <a:t> </a:t>
            </a:r>
            <a:r>
              <a:rPr lang="en-US" sz="1969" b="1" dirty="0">
                <a:solidFill>
                  <a:srgbClr val="333333"/>
                </a:solidFill>
              </a:rPr>
              <a:t>F/9, Ritchey-Chretien</a:t>
            </a:r>
          </a:p>
          <a:p>
            <a:pPr eaLnBrk="1">
              <a:buClrTx/>
              <a:buSzPct val="105000"/>
              <a:buFontTx/>
              <a:buNone/>
            </a:pPr>
            <a:endParaRPr lang="en-US" sz="2180" b="1" dirty="0">
              <a:solidFill>
                <a:srgbClr val="333333"/>
              </a:solidFill>
            </a:endParaRPr>
          </a:p>
          <a:p>
            <a:pPr eaLnBrk="1">
              <a:buSzPct val="105000"/>
              <a:buFont typeface="Wingdings" panose="05000000000000000000" pitchFamily="2" charset="2"/>
              <a:buChar char=""/>
            </a:pPr>
            <a:r>
              <a:rPr lang="en-US" sz="1969" b="1" dirty="0">
                <a:solidFill>
                  <a:srgbClr val="333333"/>
                </a:solidFill>
              </a:rPr>
              <a:t> 2 side ports, 1 axial port</a:t>
            </a:r>
          </a:p>
          <a:p>
            <a:pPr eaLnBrk="1">
              <a:buClrTx/>
              <a:buSzPct val="105000"/>
              <a:buFontTx/>
              <a:buNone/>
            </a:pPr>
            <a:r>
              <a:rPr lang="en-US" sz="1969" b="1" dirty="0">
                <a:solidFill>
                  <a:srgbClr val="333333"/>
                </a:solidFill>
              </a:rPr>
              <a:t>   </a:t>
            </a:r>
            <a:r>
              <a:rPr lang="en-US" sz="1969" b="1" dirty="0" err="1">
                <a:solidFill>
                  <a:srgbClr val="333333"/>
                </a:solidFill>
              </a:rPr>
              <a:t>FoV</a:t>
            </a:r>
            <a:r>
              <a:rPr lang="en-US" sz="1969" b="1" dirty="0">
                <a:solidFill>
                  <a:srgbClr val="333333"/>
                </a:solidFill>
              </a:rPr>
              <a:t> : 10 </a:t>
            </a:r>
            <a:r>
              <a:rPr lang="en-US" sz="1969" b="1" dirty="0" err="1">
                <a:solidFill>
                  <a:srgbClr val="333333"/>
                </a:solidFill>
              </a:rPr>
              <a:t>arcmin</a:t>
            </a:r>
            <a:r>
              <a:rPr lang="en-US" sz="1969" b="1" dirty="0">
                <a:solidFill>
                  <a:srgbClr val="333333"/>
                </a:solidFill>
              </a:rPr>
              <a:t> on side ports</a:t>
            </a:r>
          </a:p>
          <a:p>
            <a:pPr eaLnBrk="1">
              <a:buClrTx/>
              <a:buSzPct val="105000"/>
              <a:buFontTx/>
              <a:buNone/>
            </a:pPr>
            <a:r>
              <a:rPr lang="en-US" sz="1969" b="1" dirty="0">
                <a:solidFill>
                  <a:srgbClr val="333333"/>
                </a:solidFill>
              </a:rPr>
              <a:t>          : 30 </a:t>
            </a:r>
            <a:r>
              <a:rPr lang="en-US" sz="1969" b="1" dirty="0" err="1">
                <a:solidFill>
                  <a:srgbClr val="333333"/>
                </a:solidFill>
              </a:rPr>
              <a:t>arcmin</a:t>
            </a:r>
            <a:r>
              <a:rPr lang="en-US" sz="1969" b="1" dirty="0">
                <a:solidFill>
                  <a:srgbClr val="333333"/>
                </a:solidFill>
              </a:rPr>
              <a:t> on axial port</a:t>
            </a:r>
          </a:p>
          <a:p>
            <a:pPr eaLnBrk="1">
              <a:buClrTx/>
              <a:buSzPct val="105000"/>
              <a:buFontTx/>
              <a:buNone/>
            </a:pPr>
            <a:endParaRPr lang="en-US" sz="2180" b="1" dirty="0">
              <a:solidFill>
                <a:srgbClr val="333333"/>
              </a:solidFill>
            </a:endParaRPr>
          </a:p>
          <a:p>
            <a:pPr eaLnBrk="1">
              <a:buSzPct val="105000"/>
              <a:buFont typeface="Wingdings" panose="05000000000000000000" pitchFamily="2" charset="2"/>
              <a:buChar char=""/>
            </a:pPr>
            <a:r>
              <a:rPr lang="en-US" sz="1969" b="1" dirty="0">
                <a:solidFill>
                  <a:srgbClr val="333333"/>
                </a:solidFill>
              </a:rPr>
              <a:t> 350 – 5000 nm</a:t>
            </a:r>
          </a:p>
          <a:p>
            <a:pPr eaLnBrk="1">
              <a:buClrTx/>
              <a:buSzPct val="105000"/>
              <a:buFontTx/>
              <a:buNone/>
            </a:pPr>
            <a:endParaRPr lang="en-US" sz="2180" b="1" dirty="0">
              <a:solidFill>
                <a:srgbClr val="333333"/>
              </a:solidFill>
            </a:endParaRPr>
          </a:p>
          <a:p>
            <a:pPr eaLnBrk="1">
              <a:buSzPct val="105000"/>
              <a:buFont typeface="Wingdings" panose="05000000000000000000" pitchFamily="2" charset="2"/>
              <a:buChar char=""/>
            </a:pPr>
            <a:r>
              <a:rPr lang="en-US" sz="1969" b="1" dirty="0">
                <a:solidFill>
                  <a:srgbClr val="333333"/>
                </a:solidFill>
              </a:rPr>
              <a:t> M1 : 3.6m optical </a:t>
            </a:r>
            <a:r>
              <a:rPr lang="en-US" sz="1969" b="1" dirty="0" err="1">
                <a:solidFill>
                  <a:srgbClr val="333333"/>
                </a:solidFill>
              </a:rPr>
              <a:t>dia</a:t>
            </a:r>
            <a:r>
              <a:rPr lang="en-US" sz="1969" b="1" dirty="0">
                <a:solidFill>
                  <a:srgbClr val="333333"/>
                </a:solidFill>
              </a:rPr>
              <a:t>, F/2, </a:t>
            </a:r>
          </a:p>
          <a:p>
            <a:pPr eaLnBrk="1">
              <a:buClrTx/>
              <a:buSzPct val="105000"/>
              <a:buFontTx/>
              <a:buNone/>
            </a:pPr>
            <a:r>
              <a:rPr lang="en-US" sz="1969" b="1" dirty="0">
                <a:solidFill>
                  <a:srgbClr val="333333"/>
                </a:solidFill>
              </a:rPr>
              <a:t>            RMS WFE &lt; 40 nm</a:t>
            </a:r>
          </a:p>
          <a:p>
            <a:pPr eaLnBrk="1">
              <a:buClrTx/>
              <a:buSzPct val="105000"/>
              <a:buFontTx/>
              <a:buNone/>
            </a:pPr>
            <a:r>
              <a:rPr lang="en-US" sz="1969" b="1" dirty="0">
                <a:solidFill>
                  <a:srgbClr val="333333"/>
                </a:solidFill>
              </a:rPr>
              <a:t>    M2 : 0.95m optical </a:t>
            </a:r>
            <a:r>
              <a:rPr lang="en-US" sz="1969" b="1" dirty="0" err="1">
                <a:solidFill>
                  <a:srgbClr val="333333"/>
                </a:solidFill>
              </a:rPr>
              <a:t>dia</a:t>
            </a:r>
            <a:r>
              <a:rPr lang="en-US" sz="1969" b="1" dirty="0">
                <a:solidFill>
                  <a:srgbClr val="333333"/>
                </a:solidFill>
              </a:rPr>
              <a:t>, </a:t>
            </a:r>
          </a:p>
          <a:p>
            <a:pPr eaLnBrk="1">
              <a:buClrTx/>
              <a:buSzPct val="105000"/>
              <a:buFontTx/>
              <a:buNone/>
            </a:pPr>
            <a:r>
              <a:rPr lang="en-US" sz="1969" b="1" dirty="0">
                <a:solidFill>
                  <a:srgbClr val="333333"/>
                </a:solidFill>
              </a:rPr>
              <a:t>            RMS WFE &lt; 30 nm</a:t>
            </a:r>
          </a:p>
          <a:p>
            <a:pPr eaLnBrk="1">
              <a:buClrTx/>
              <a:buSzPct val="105000"/>
              <a:buFontTx/>
              <a:buNone/>
            </a:pPr>
            <a:endParaRPr lang="en-US" sz="2180" b="1" dirty="0">
              <a:solidFill>
                <a:srgbClr val="333333"/>
              </a:solidFill>
            </a:endParaRPr>
          </a:p>
          <a:p>
            <a:pPr eaLnBrk="1">
              <a:buSzPct val="105000"/>
              <a:buFont typeface="Wingdings" panose="05000000000000000000" pitchFamily="2" charset="2"/>
              <a:buChar char=""/>
            </a:pPr>
            <a:r>
              <a:rPr lang="en-US" sz="1969" b="1" dirty="0">
                <a:solidFill>
                  <a:srgbClr val="333333"/>
                </a:solidFill>
              </a:rPr>
              <a:t> Plate scale : .06 </a:t>
            </a:r>
            <a:r>
              <a:rPr lang="en-US" sz="1969" b="1" dirty="0" err="1">
                <a:solidFill>
                  <a:srgbClr val="333333"/>
                </a:solidFill>
              </a:rPr>
              <a:t>arcsec</a:t>
            </a:r>
            <a:r>
              <a:rPr lang="en-US" sz="1969" b="1" dirty="0">
                <a:solidFill>
                  <a:srgbClr val="333333"/>
                </a:solidFill>
              </a:rPr>
              <a:t> / 10 micron</a:t>
            </a:r>
          </a:p>
          <a:p>
            <a:pPr eaLnBrk="1">
              <a:buClrTx/>
              <a:buSzPct val="105000"/>
              <a:buFontTx/>
              <a:buNone/>
            </a:pPr>
            <a:r>
              <a:rPr lang="en-US" sz="1969" b="1" dirty="0">
                <a:solidFill>
                  <a:srgbClr val="333333"/>
                </a:solidFill>
              </a:rPr>
              <a:t>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29223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320641" y="1091305"/>
            <a:ext cx="5668033" cy="4707765"/>
          </a:xfrm>
          <a:prstGeom prst="rect">
            <a:avLst/>
          </a:prstGeom>
          <a:solidFill>
            <a:srgbClr val="FFFFFF"/>
          </a:solidFill>
          <a:ln w="25560" cap="flat">
            <a:solidFill>
              <a:srgbClr val="C0504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hangingPunct="1">
              <a:buFont typeface="Wingdings" panose="05000000000000000000" pitchFamily="2" charset="2"/>
              <a:buChar char=""/>
            </a:pPr>
            <a:r>
              <a:rPr lang="en-US" sz="2400">
                <a:latin typeface="Calibri" panose="020F0502020204030204" pitchFamily="34" charset="0"/>
                <a:ea typeface="Gill Sans" charset="0"/>
                <a:cs typeface="Gill Sans" charset="0"/>
              </a:rPr>
              <a:t>  Zerodur glass (Schott Germany); </a:t>
            </a:r>
          </a:p>
          <a:p>
            <a:pPr hangingPunct="1">
              <a:buClrTx/>
              <a:buFontTx/>
              <a:buNone/>
            </a:pPr>
            <a:r>
              <a:rPr lang="en-US" sz="2400">
                <a:latin typeface="Calibri" panose="020F0502020204030204" pitchFamily="34" charset="0"/>
                <a:ea typeface="Gill Sans" charset="0"/>
                <a:cs typeface="Gill Sans" charset="0"/>
              </a:rPr>
              <a:t>    meniscus with thickness 17 cm, </a:t>
            </a:r>
          </a:p>
          <a:p>
            <a:pPr hangingPunct="1">
              <a:buClrTx/>
              <a:buFontTx/>
              <a:buNone/>
            </a:pPr>
            <a:r>
              <a:rPr lang="en-US" sz="2400">
                <a:latin typeface="Calibri" panose="020F0502020204030204" pitchFamily="34" charset="0"/>
                <a:ea typeface="Gill Sans" charset="0"/>
                <a:cs typeface="Gill Sans" charset="0"/>
              </a:rPr>
              <a:t>    dia 370 cm and weight 4 Ton.</a:t>
            </a:r>
          </a:p>
          <a:p>
            <a:pPr hangingPunct="1">
              <a:buClrTx/>
              <a:buFontTx/>
              <a:buNone/>
            </a:pPr>
            <a:endParaRPr lang="en-US" sz="2400">
              <a:latin typeface="Calibri" panose="020F0502020204030204" pitchFamily="34" charset="0"/>
              <a:ea typeface="Gill Sans" charset="0"/>
              <a:cs typeface="Gill Sans" charset="0"/>
            </a:endParaRPr>
          </a:p>
          <a:p>
            <a:pPr hangingPunct="1">
              <a:buClrTx/>
              <a:buFontTx/>
              <a:buNone/>
            </a:pPr>
            <a:endParaRPr lang="en-US" sz="2400">
              <a:latin typeface="Calibri" panose="020F0502020204030204" pitchFamily="34" charset="0"/>
              <a:ea typeface="Gill Sans" charset="0"/>
              <a:cs typeface="Gill Sans" charset="0"/>
            </a:endParaRPr>
          </a:p>
          <a:p>
            <a:pPr hangingPunct="1">
              <a:buClr>
                <a:srgbClr val="FF0000"/>
              </a:buClr>
              <a:buFont typeface="Wingdings" panose="05000000000000000000" pitchFamily="2" charset="2"/>
              <a:buChar char=""/>
            </a:pPr>
            <a:r>
              <a:rPr lang="en-US" sz="2400">
                <a:latin typeface="Calibri" panose="020F0502020204030204" pitchFamily="34" charset="0"/>
                <a:ea typeface="Gill Sans" charset="0"/>
                <a:cs typeface="Gill Sans" charset="0"/>
              </a:rPr>
              <a:t> polished with accuracies ~33 nm rms. </a:t>
            </a:r>
          </a:p>
          <a:p>
            <a:pPr hangingPunct="1">
              <a:buClrTx/>
              <a:buFontTx/>
              <a:buNone/>
            </a:pPr>
            <a:endParaRPr lang="en-US" sz="2400">
              <a:latin typeface="Calibri" panose="020F0502020204030204" pitchFamily="34" charset="0"/>
              <a:ea typeface="Gill Sans" charset="0"/>
              <a:cs typeface="Gill Sans" charset="0"/>
            </a:endParaRPr>
          </a:p>
          <a:p>
            <a:pPr hangingPunct="1">
              <a:buClrTx/>
              <a:buFontTx/>
              <a:buNone/>
            </a:pPr>
            <a:endParaRPr lang="en-US" sz="2400">
              <a:latin typeface="Calibri" panose="020F0502020204030204" pitchFamily="34" charset="0"/>
              <a:ea typeface="Gill Sans" charset="0"/>
              <a:cs typeface="Gill Sans" charset="0"/>
            </a:endParaRPr>
          </a:p>
          <a:p>
            <a:pPr hangingPunct="1">
              <a:buFont typeface="Wingdings" panose="05000000000000000000" pitchFamily="2" charset="2"/>
              <a:buChar char=""/>
            </a:pPr>
            <a:r>
              <a:rPr lang="en-US" sz="2400">
                <a:latin typeface="Calibri" panose="020F0502020204030204" pitchFamily="34" charset="0"/>
                <a:ea typeface="Gill Sans" charset="0"/>
                <a:cs typeface="Gill Sans" charset="0"/>
              </a:rPr>
              <a:t> Figuring and polishing took 20 months. </a:t>
            </a:r>
          </a:p>
          <a:p>
            <a:pPr hangingPunct="1">
              <a:buClrTx/>
              <a:buFontTx/>
              <a:buNone/>
            </a:pPr>
            <a:endParaRPr lang="en-US" sz="2400">
              <a:latin typeface="Calibri" panose="020F0502020204030204" pitchFamily="34" charset="0"/>
              <a:ea typeface="Gill Sans" charset="0"/>
              <a:cs typeface="Gill Sans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568" y="204300"/>
            <a:ext cx="4244525" cy="302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46" y="3445188"/>
            <a:ext cx="4190938" cy="298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955858" y="328220"/>
            <a:ext cx="3111386" cy="62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3094" b="1">
                <a:solidFill>
                  <a:srgbClr val="004586"/>
                </a:solidFill>
                <a:latin typeface="Arial" panose="020B0604020202020204" pitchFamily="34" charset="0"/>
              </a:rPr>
              <a:t> The Primary Mirror</a:t>
            </a:r>
          </a:p>
        </p:txBody>
      </p:sp>
    </p:spTree>
    <p:extLst>
      <p:ext uri="{BB962C8B-B14F-4D97-AF65-F5344CB8AC3E}">
        <p14:creationId xmlns:p14="http://schemas.microsoft.com/office/powerpoint/2010/main" val="2117428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2071964" y="414182"/>
            <a:ext cx="4015664" cy="64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80000"/>
              </a:lnSpc>
              <a:buClrTx/>
              <a:buFontTx/>
              <a:buNone/>
            </a:pPr>
            <a:r>
              <a:rPr lang="en-GB" sz="3094" b="1">
                <a:solidFill>
                  <a:srgbClr val="004586"/>
                </a:solidFill>
                <a:latin typeface="Arial" panose="020B0604020202020204" pitchFamily="34" charset="0"/>
              </a:rPr>
              <a:t>The Telescope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837130" y="1057224"/>
            <a:ext cx="6314913" cy="106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sz="2400" b="1" dirty="0"/>
              <a:t> A</a:t>
            </a:r>
            <a:r>
              <a:rPr lang="en-GB" sz="2400" b="1" dirty="0" err="1">
                <a:solidFill>
                  <a:srgbClr val="333333"/>
                </a:solidFill>
              </a:rPr>
              <a:t>lt-az</a:t>
            </a:r>
            <a:r>
              <a:rPr lang="en-GB" sz="2400" b="1" dirty="0">
                <a:solidFill>
                  <a:srgbClr val="333333"/>
                </a:solidFill>
              </a:rPr>
              <a:t> | Active control of M1 and M2</a:t>
            </a:r>
          </a:p>
          <a:p>
            <a:pPr eaLnBrk="1">
              <a:buClrTx/>
              <a:buFontTx/>
              <a:buNone/>
            </a:pPr>
            <a:r>
              <a:rPr lang="en-GB" sz="2400" b="1" dirty="0">
                <a:solidFill>
                  <a:srgbClr val="333333"/>
                </a:solidFill>
              </a:rPr>
              <a:t> seeing-limited resolution</a:t>
            </a:r>
          </a:p>
          <a:p>
            <a:pPr eaLnBrk="1">
              <a:lnSpc>
                <a:spcPct val="80000"/>
              </a:lnSpc>
              <a:buClrTx/>
              <a:buFontTx/>
              <a:buNone/>
            </a:pPr>
            <a:endParaRPr lang="en-GB" sz="2400" b="1" dirty="0">
              <a:solidFill>
                <a:srgbClr val="333333"/>
              </a:solidFill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534" y="0"/>
            <a:ext cx="2291954" cy="331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534" y="3401649"/>
            <a:ext cx="2074258" cy="157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534" y="5039396"/>
            <a:ext cx="2074258" cy="166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816299" y="2083189"/>
            <a:ext cx="6689425" cy="434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92" tIns="31646" rIns="63292" bIns="3164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Gill Sans" charset="0"/>
                <a:ea typeface="WenQuanYi Zen Hei" charset="0"/>
                <a:cs typeface="WenQuanYi Zen Hei" charset="0"/>
              </a:defRPr>
            </a:lvl9pPr>
          </a:lstStyle>
          <a:p>
            <a:pPr eaLnBrk="1">
              <a:lnSpc>
                <a:spcPct val="93000"/>
              </a:lnSpc>
              <a:buClrTx/>
              <a:buFontTx/>
              <a:buNone/>
            </a:pPr>
            <a:endParaRPr lang="en-US" sz="2400" b="1" dirty="0">
              <a:solidFill>
                <a:srgbClr val="333333"/>
              </a:solidFill>
            </a:endParaRPr>
          </a:p>
          <a:p>
            <a:pPr marL="142890" indent="-142890">
              <a:lnSpc>
                <a:spcPct val="93000"/>
              </a:lnSpc>
              <a:buClr>
                <a:srgbClr val="6666FF"/>
              </a:buClr>
              <a:buFont typeface="Wingdings" panose="05000000000000000000" pitchFamily="2" charset="2"/>
              <a:buChar char=""/>
            </a:pPr>
            <a:r>
              <a:rPr lang="en-US" sz="2400" b="1" dirty="0">
                <a:solidFill>
                  <a:srgbClr val="333333"/>
                </a:solidFill>
              </a:rPr>
              <a:t> Pointing accuracy :</a:t>
            </a:r>
          </a:p>
          <a:p>
            <a:pPr marL="154054" indent="-142890">
              <a:lnSpc>
                <a:spcPct val="93000"/>
              </a:lnSpc>
            </a:pPr>
            <a:endParaRPr lang="en-US" sz="2400" b="1" dirty="0">
              <a:solidFill>
                <a:srgbClr val="333333"/>
              </a:solidFill>
            </a:endParaRPr>
          </a:p>
          <a:p>
            <a:pPr marL="154054" indent="-142890">
              <a:lnSpc>
                <a:spcPct val="93000"/>
              </a:lnSpc>
            </a:pPr>
            <a:r>
              <a:rPr lang="en-US" sz="2400" b="1" dirty="0">
                <a:solidFill>
                  <a:srgbClr val="333333"/>
                </a:solidFill>
              </a:rPr>
              <a:t>    &lt; 2 </a:t>
            </a:r>
            <a:r>
              <a:rPr lang="en-US" sz="2400" b="1" dirty="0" err="1">
                <a:solidFill>
                  <a:srgbClr val="333333"/>
                </a:solidFill>
              </a:rPr>
              <a:t>arcsec</a:t>
            </a:r>
            <a:r>
              <a:rPr lang="en-US" sz="2400" b="1" dirty="0">
                <a:solidFill>
                  <a:srgbClr val="333333"/>
                </a:solidFill>
              </a:rPr>
              <a:t> RMS</a:t>
            </a:r>
          </a:p>
          <a:p>
            <a:pPr marL="154054" indent="-142890">
              <a:lnSpc>
                <a:spcPct val="93000"/>
              </a:lnSpc>
            </a:pPr>
            <a:endParaRPr lang="en-US" sz="2400" b="1" dirty="0">
              <a:solidFill>
                <a:srgbClr val="333333"/>
              </a:solidFill>
            </a:endParaRPr>
          </a:p>
          <a:p>
            <a:pPr marL="142890" indent="-142890">
              <a:lnSpc>
                <a:spcPct val="93000"/>
              </a:lnSpc>
              <a:buClr>
                <a:srgbClr val="6666FF"/>
              </a:buClr>
              <a:buFont typeface="Wingdings" panose="05000000000000000000" pitchFamily="2" charset="2"/>
              <a:buChar char=""/>
            </a:pPr>
            <a:r>
              <a:rPr lang="en-US" sz="2400" b="1" dirty="0">
                <a:solidFill>
                  <a:srgbClr val="333333"/>
                </a:solidFill>
              </a:rPr>
              <a:t> Tracking accuracy :</a:t>
            </a:r>
          </a:p>
          <a:p>
            <a:pPr marL="154054" indent="-142890">
              <a:lnSpc>
                <a:spcPct val="93000"/>
              </a:lnSpc>
            </a:pPr>
            <a:endParaRPr lang="en-US" sz="2400" b="1" dirty="0">
              <a:solidFill>
                <a:srgbClr val="333333"/>
              </a:solidFill>
            </a:endParaRPr>
          </a:p>
          <a:p>
            <a:pPr marL="154054" indent="-142890">
              <a:lnSpc>
                <a:spcPct val="93000"/>
              </a:lnSpc>
            </a:pPr>
            <a:r>
              <a:rPr lang="en-US" sz="2400" b="1" dirty="0">
                <a:solidFill>
                  <a:srgbClr val="333333"/>
                </a:solidFill>
              </a:rPr>
              <a:t>  &lt; 0.1 </a:t>
            </a:r>
            <a:r>
              <a:rPr lang="en-US" sz="2400" b="1" dirty="0" err="1">
                <a:solidFill>
                  <a:srgbClr val="333333"/>
                </a:solidFill>
              </a:rPr>
              <a:t>arcsec</a:t>
            </a:r>
            <a:r>
              <a:rPr lang="en-US" sz="2400" b="1" dirty="0">
                <a:solidFill>
                  <a:srgbClr val="333333"/>
                </a:solidFill>
              </a:rPr>
              <a:t> </a:t>
            </a:r>
            <a:r>
              <a:rPr lang="en-US" sz="2400" b="1" dirty="0" err="1">
                <a:solidFill>
                  <a:srgbClr val="333333"/>
                </a:solidFill>
              </a:rPr>
              <a:t>rms</a:t>
            </a:r>
            <a:r>
              <a:rPr lang="en-US" sz="2400" b="1" dirty="0">
                <a:solidFill>
                  <a:srgbClr val="333333"/>
                </a:solidFill>
              </a:rPr>
              <a:t> in 1 min (without guider)</a:t>
            </a:r>
          </a:p>
          <a:p>
            <a:pPr marL="154054" indent="-142890">
              <a:lnSpc>
                <a:spcPct val="93000"/>
              </a:lnSpc>
            </a:pPr>
            <a:r>
              <a:rPr lang="en-US" sz="2400" b="1" dirty="0">
                <a:solidFill>
                  <a:srgbClr val="333333"/>
                </a:solidFill>
              </a:rPr>
              <a:t>  &lt; 0.1 </a:t>
            </a:r>
            <a:r>
              <a:rPr lang="en-US" sz="2400" b="1" dirty="0" err="1">
                <a:solidFill>
                  <a:srgbClr val="333333"/>
                </a:solidFill>
              </a:rPr>
              <a:t>arcsec</a:t>
            </a:r>
            <a:r>
              <a:rPr lang="en-US" sz="2400" b="1" dirty="0">
                <a:solidFill>
                  <a:srgbClr val="333333"/>
                </a:solidFill>
              </a:rPr>
              <a:t> </a:t>
            </a:r>
            <a:r>
              <a:rPr lang="en-US" sz="2400" b="1" dirty="0" err="1">
                <a:solidFill>
                  <a:srgbClr val="333333"/>
                </a:solidFill>
              </a:rPr>
              <a:t>rms</a:t>
            </a:r>
            <a:r>
              <a:rPr lang="en-US" sz="2400" b="1" dirty="0">
                <a:solidFill>
                  <a:srgbClr val="333333"/>
                </a:solidFill>
              </a:rPr>
              <a:t> in 1 </a:t>
            </a:r>
            <a:r>
              <a:rPr lang="en-US" sz="2400" b="1" dirty="0" err="1">
                <a:solidFill>
                  <a:srgbClr val="333333"/>
                </a:solidFill>
              </a:rPr>
              <a:t>hr</a:t>
            </a:r>
            <a:r>
              <a:rPr lang="en-US" sz="2400" b="1" dirty="0">
                <a:solidFill>
                  <a:srgbClr val="333333"/>
                </a:solidFill>
              </a:rPr>
              <a:t>    (with guider)</a:t>
            </a:r>
          </a:p>
          <a:p>
            <a:pPr marL="154054" indent="-142890">
              <a:lnSpc>
                <a:spcPct val="93000"/>
              </a:lnSpc>
            </a:pPr>
            <a:endParaRPr lang="en-US" sz="2400" b="1" dirty="0">
              <a:solidFill>
                <a:srgbClr val="333333"/>
              </a:solidFill>
            </a:endParaRPr>
          </a:p>
          <a:p>
            <a:pPr marL="142890" indent="-142890">
              <a:lnSpc>
                <a:spcPct val="93000"/>
              </a:lnSpc>
              <a:buClr>
                <a:srgbClr val="6666FF"/>
              </a:buClr>
              <a:buFont typeface="Wingdings" panose="05000000000000000000" pitchFamily="2" charset="2"/>
              <a:buChar char=""/>
            </a:pPr>
            <a:r>
              <a:rPr lang="en-US" sz="2400" b="1" dirty="0">
                <a:solidFill>
                  <a:srgbClr val="333333"/>
                </a:solidFill>
              </a:rPr>
              <a:t>  Image quality :</a:t>
            </a:r>
          </a:p>
          <a:p>
            <a:pPr marL="154054" indent="-142890">
              <a:lnSpc>
                <a:spcPct val="93000"/>
              </a:lnSpc>
            </a:pPr>
            <a:endParaRPr lang="en-US" sz="2400" b="1" dirty="0">
              <a:solidFill>
                <a:srgbClr val="333333"/>
              </a:solidFill>
            </a:endParaRPr>
          </a:p>
          <a:p>
            <a:pPr marL="154054" indent="-142890">
              <a:lnSpc>
                <a:spcPct val="93000"/>
              </a:lnSpc>
            </a:pPr>
            <a:r>
              <a:rPr lang="en-US" sz="2400" b="1" dirty="0">
                <a:solidFill>
                  <a:srgbClr val="333333"/>
                </a:solidFill>
              </a:rPr>
              <a:t>    E80 &lt; 0.45 </a:t>
            </a:r>
            <a:r>
              <a:rPr lang="en-US" sz="2400" b="1" dirty="0" err="1">
                <a:solidFill>
                  <a:srgbClr val="333333"/>
                </a:solidFill>
              </a:rPr>
              <a:t>arcsec</a:t>
            </a:r>
            <a:r>
              <a:rPr lang="en-US" sz="2400" b="1" dirty="0">
                <a:solidFill>
                  <a:srgbClr val="333333"/>
                </a:solidFill>
              </a:rPr>
              <a:t> (0.3 </a:t>
            </a:r>
            <a:r>
              <a:rPr lang="en-US" sz="2400" b="1" dirty="0" err="1">
                <a:solidFill>
                  <a:srgbClr val="333333"/>
                </a:solidFill>
              </a:rPr>
              <a:t>arcsec</a:t>
            </a:r>
            <a:r>
              <a:rPr lang="en-US" sz="2400" b="1" dirty="0">
                <a:solidFill>
                  <a:srgbClr val="333333"/>
                </a:solidFill>
              </a:rPr>
              <a:t>-FWHM)</a:t>
            </a:r>
          </a:p>
          <a:p>
            <a:pPr eaLnBrk="1">
              <a:lnSpc>
                <a:spcPct val="93000"/>
              </a:lnSpc>
              <a:buClrTx/>
              <a:buFontTx/>
              <a:buNone/>
            </a:pPr>
            <a:endParaRPr lang="en-US" sz="2400" b="1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10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SBP_prompt_afterglow_3.6mDOT</Template>
  <TotalTime>1415</TotalTime>
  <Words>2196</Words>
  <Application>Microsoft Office PowerPoint</Application>
  <PresentationFormat>Widescreen</PresentationFormat>
  <Paragraphs>489</Paragraphs>
  <Slides>62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62</vt:i4>
      </vt:variant>
    </vt:vector>
  </HeadingPairs>
  <TitlesOfParts>
    <vt:vector size="76" baseType="lpstr">
      <vt:lpstr>Arial</vt:lpstr>
      <vt:lpstr>Bookman Old Style</vt:lpstr>
      <vt:lpstr>Calibri</vt:lpstr>
      <vt:lpstr>Calibri Light</vt:lpstr>
      <vt:lpstr>DejaVu Sans</vt:lpstr>
      <vt:lpstr>Georgia</vt:lpstr>
      <vt:lpstr>Gill Sans</vt:lpstr>
      <vt:lpstr>LiberationSans</vt:lpstr>
      <vt:lpstr>msmincho</vt:lpstr>
      <vt:lpstr>OpenSymbol</vt:lpstr>
      <vt:lpstr>Times New Roman</vt:lpstr>
      <vt:lpstr>WenQuanYi Zen Hei</vt:lpstr>
      <vt:lpstr>Wingdings</vt:lpstr>
      <vt:lpstr>Office Theme</vt:lpstr>
      <vt:lpstr>The 3.6m Devasthal optical Telescope and optical transients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ARIES</dc:creator>
  <cp:lastModifiedBy>ARIES</cp:lastModifiedBy>
  <cp:revision>110</cp:revision>
  <dcterms:created xsi:type="dcterms:W3CDTF">2017-06-26T05:27:37Z</dcterms:created>
  <dcterms:modified xsi:type="dcterms:W3CDTF">2017-07-05T16:36:41Z</dcterms:modified>
</cp:coreProperties>
</file>